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ontserrat ExtraBold" panose="020B0604020202020204" charset="0"/>
      <p:bold r:id="rId15"/>
      <p:boldItalic r:id="rId16"/>
    </p:embeddedFont>
    <p:embeddedFont>
      <p:font typeface="Open Sans" panose="020B0604020202020204" charset="0"/>
      <p:regular r:id="rId17"/>
      <p:bold r:id="rId18"/>
      <p:italic r:id="rId19"/>
      <p:boldItalic r:id="rId20"/>
    </p:embeddedFont>
    <p:embeddedFont>
      <p:font typeface="Open Sans Light"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jOPa0CAH47EWNSqHlePWSDrShU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74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1792288" y="612775"/>
            <a:ext cx="5486400" cy="4114800"/>
          </a:xfrm>
          <a:prstGeom prst="rect">
            <a:avLst/>
          </a:prstGeom>
          <a:noFill/>
          <a:ln>
            <a:noFill/>
          </a:ln>
        </p:spPr>
      </p:sp>
      <p:sp>
        <p:nvSpPr>
          <p:cNvPr id="64" name="Google Shape;64;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t="4268" b="4268"/>
          <a:stretch/>
        </p:blipFill>
        <p:spPr>
          <a:xfrm>
            <a:off x="0" y="0"/>
            <a:ext cx="18288000" cy="10287000"/>
          </a:xfrm>
          <a:prstGeom prst="rect">
            <a:avLst/>
          </a:prstGeom>
          <a:noFill/>
          <a:ln>
            <a:noFill/>
          </a:ln>
        </p:spPr>
      </p:pic>
      <p:sp>
        <p:nvSpPr>
          <p:cNvPr id="85" name="Google Shape;85;p1"/>
          <p:cNvSpPr/>
          <p:nvPr/>
        </p:nvSpPr>
        <p:spPr>
          <a:xfrm>
            <a:off x="0" y="0"/>
            <a:ext cx="2954832" cy="295483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6A429">
              <a:alpha val="84710"/>
            </a:srgbClr>
          </a:solidFill>
          <a:ln>
            <a:noFill/>
          </a:ln>
        </p:spPr>
      </p:sp>
      <p:sp>
        <p:nvSpPr>
          <p:cNvPr id="86" name="Google Shape;86;p1"/>
          <p:cNvSpPr/>
          <p:nvPr/>
        </p:nvSpPr>
        <p:spPr>
          <a:xfrm>
            <a:off x="2954832" y="2954832"/>
            <a:ext cx="15333168" cy="4108844"/>
          </a:xfrm>
          <a:custGeom>
            <a:avLst/>
            <a:gdLst/>
            <a:ahLst/>
            <a:cxnLst/>
            <a:rect l="l" t="t" r="r" b="b"/>
            <a:pathLst>
              <a:path w="7996310" h="2142779" extrusionOk="0">
                <a:moveTo>
                  <a:pt x="0" y="0"/>
                </a:moveTo>
                <a:lnTo>
                  <a:pt x="7996310" y="0"/>
                </a:lnTo>
                <a:lnTo>
                  <a:pt x="7996310" y="2142779"/>
                </a:lnTo>
                <a:lnTo>
                  <a:pt x="0" y="2142779"/>
                </a:lnTo>
                <a:close/>
              </a:path>
            </a:pathLst>
          </a:custGeom>
          <a:solidFill>
            <a:srgbClr val="20252F">
              <a:alpha val="84705"/>
            </a:srgbClr>
          </a:solidFill>
          <a:ln>
            <a:noFill/>
          </a:ln>
        </p:spPr>
      </p:sp>
      <p:sp>
        <p:nvSpPr>
          <p:cNvPr id="87" name="Google Shape;87;p1"/>
          <p:cNvSpPr txBox="1"/>
          <p:nvPr/>
        </p:nvSpPr>
        <p:spPr>
          <a:xfrm>
            <a:off x="3407607" y="3685810"/>
            <a:ext cx="14427600" cy="26469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7165">
                <a:solidFill>
                  <a:srgbClr val="F6A429"/>
                </a:solidFill>
                <a:latin typeface="Montserrat ExtraBold"/>
                <a:ea typeface="Montserrat ExtraBold"/>
                <a:cs typeface="Montserrat ExtraBold"/>
                <a:sym typeface="Montserrat ExtraBold"/>
              </a:rPr>
              <a:t>Final Exam</a:t>
            </a:r>
            <a:endParaRPr sz="7165">
              <a:solidFill>
                <a:srgbClr val="F6A429"/>
              </a:solidFill>
              <a:latin typeface="Montserrat ExtraBold"/>
              <a:ea typeface="Montserrat ExtraBold"/>
              <a:cs typeface="Montserrat ExtraBold"/>
              <a:sym typeface="Montserrat ExtraBold"/>
            </a:endParaRPr>
          </a:p>
          <a:p>
            <a:pPr marL="0" marR="0" lvl="0" indent="0" algn="ctr" rtl="0">
              <a:lnSpc>
                <a:spcPct val="140010"/>
              </a:lnSpc>
              <a:spcBef>
                <a:spcPts val="0"/>
              </a:spcBef>
              <a:spcAft>
                <a:spcPts val="0"/>
              </a:spcAft>
              <a:buNone/>
            </a:pPr>
            <a:r>
              <a:rPr lang="en-US" sz="7165">
                <a:solidFill>
                  <a:srgbClr val="F6A429"/>
                </a:solidFill>
                <a:latin typeface="Montserrat ExtraBold"/>
                <a:ea typeface="Montserrat ExtraBold"/>
                <a:cs typeface="Montserrat ExtraBold"/>
                <a:sym typeface="Montserrat ExtraBold"/>
              </a:rPr>
              <a:t>Machine Learning</a:t>
            </a:r>
            <a:endParaRPr sz="100"/>
          </a:p>
        </p:txBody>
      </p:sp>
      <p:sp>
        <p:nvSpPr>
          <p:cNvPr id="88" name="Google Shape;88;p1"/>
          <p:cNvSpPr/>
          <p:nvPr/>
        </p:nvSpPr>
        <p:spPr>
          <a:xfrm>
            <a:off x="17835213" y="7063676"/>
            <a:ext cx="452787" cy="2194624"/>
          </a:xfrm>
          <a:custGeom>
            <a:avLst/>
            <a:gdLst/>
            <a:ahLst/>
            <a:cxnLst/>
            <a:rect l="l" t="t" r="r" b="b"/>
            <a:pathLst>
              <a:path w="293277" h="1421492" extrusionOk="0">
                <a:moveTo>
                  <a:pt x="0" y="0"/>
                </a:moveTo>
                <a:lnTo>
                  <a:pt x="293277" y="0"/>
                </a:lnTo>
                <a:lnTo>
                  <a:pt x="293277" y="1421492"/>
                </a:lnTo>
                <a:lnTo>
                  <a:pt x="0" y="1421492"/>
                </a:lnTo>
                <a:close/>
              </a:path>
            </a:pathLst>
          </a:custGeom>
          <a:solidFill>
            <a:srgbClr val="F6A429">
              <a:alpha val="84705"/>
            </a:srgbClr>
          </a:solidFill>
          <a:ln>
            <a:noFill/>
          </a:ln>
        </p:spPr>
      </p:sp>
      <p:sp>
        <p:nvSpPr>
          <p:cNvPr id="89" name="Google Shape;89;p1"/>
          <p:cNvSpPr txBox="1"/>
          <p:nvPr/>
        </p:nvSpPr>
        <p:spPr>
          <a:xfrm>
            <a:off x="3256801" y="7642300"/>
            <a:ext cx="14578200" cy="354000"/>
          </a:xfrm>
          <a:prstGeom prst="rect">
            <a:avLst/>
          </a:prstGeom>
          <a:noFill/>
          <a:ln>
            <a:noFill/>
          </a:ln>
        </p:spPr>
        <p:txBody>
          <a:bodyPr spcFirstLastPara="1" wrap="square" lIns="0" tIns="0" rIns="0" bIns="0" anchor="t" anchorCtr="0">
            <a:spAutoFit/>
          </a:bodyPr>
          <a:lstStyle/>
          <a:p>
            <a:pPr marL="0" marR="0" lvl="0" indent="0" algn="l" rtl="0">
              <a:lnSpc>
                <a:spcPct val="140022"/>
              </a:lnSpc>
              <a:spcBef>
                <a:spcPts val="0"/>
              </a:spcBef>
              <a:spcAft>
                <a:spcPts val="0"/>
              </a:spcAft>
              <a:buNone/>
            </a:pPr>
            <a:r>
              <a:rPr lang="en-US" sz="2299">
                <a:solidFill>
                  <a:srgbClr val="FFFFFF"/>
                </a:solidFill>
                <a:latin typeface="Open Sans"/>
                <a:ea typeface="Open Sans"/>
                <a:cs typeface="Open Sans"/>
                <a:sym typeface="Open Sans"/>
              </a:rPr>
              <a:t> Pertemuan 16</a:t>
            </a:r>
            <a:endParaRPr sz="1900"/>
          </a:p>
        </p:txBody>
      </p:sp>
      <p:pic>
        <p:nvPicPr>
          <p:cNvPr id="90" name="Google Shape;90;p1"/>
          <p:cNvPicPr preferRelativeResize="0"/>
          <p:nvPr/>
        </p:nvPicPr>
        <p:blipFill rotWithShape="1">
          <a:blip r:embed="rId4">
            <a:alphaModFix/>
          </a:blip>
          <a:srcRect/>
          <a:stretch/>
        </p:blipFill>
        <p:spPr>
          <a:xfrm>
            <a:off x="15058465" y="784656"/>
            <a:ext cx="239123" cy="244044"/>
          </a:xfrm>
          <a:prstGeom prst="rect">
            <a:avLst/>
          </a:prstGeom>
          <a:noFill/>
          <a:ln>
            <a:noFill/>
          </a:ln>
        </p:spPr>
      </p:pic>
      <p:pic>
        <p:nvPicPr>
          <p:cNvPr id="91" name="Google Shape;91;p1"/>
          <p:cNvPicPr preferRelativeResize="0"/>
          <p:nvPr/>
        </p:nvPicPr>
        <p:blipFill>
          <a:blip r:embed="rId5">
            <a:alphaModFix/>
          </a:blip>
          <a:stretch>
            <a:fillRect/>
          </a:stretch>
        </p:blipFill>
        <p:spPr>
          <a:xfrm>
            <a:off x="0" y="-12325"/>
            <a:ext cx="2954826" cy="29794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2"/>
          <p:cNvSpPr/>
          <p:nvPr/>
        </p:nvSpPr>
        <p:spPr>
          <a:xfrm>
            <a:off x="17835213" y="7063676"/>
            <a:ext cx="452787" cy="2194624"/>
          </a:xfrm>
          <a:custGeom>
            <a:avLst/>
            <a:gdLst/>
            <a:ahLst/>
            <a:cxnLst/>
            <a:rect l="l" t="t" r="r" b="b"/>
            <a:pathLst>
              <a:path w="293277" h="1421492" extrusionOk="0">
                <a:moveTo>
                  <a:pt x="0" y="0"/>
                </a:moveTo>
                <a:lnTo>
                  <a:pt x="293277" y="0"/>
                </a:lnTo>
                <a:lnTo>
                  <a:pt x="293277" y="1421492"/>
                </a:lnTo>
                <a:lnTo>
                  <a:pt x="0" y="1421492"/>
                </a:lnTo>
                <a:close/>
              </a:path>
            </a:pathLst>
          </a:custGeom>
          <a:solidFill>
            <a:srgbClr val="F6A429"/>
          </a:solidFill>
          <a:ln>
            <a:noFill/>
          </a:ln>
        </p:spPr>
      </p:sp>
      <p:pic>
        <p:nvPicPr>
          <p:cNvPr id="97" name="Google Shape;97;p12"/>
          <p:cNvPicPr preferRelativeResize="0"/>
          <p:nvPr/>
        </p:nvPicPr>
        <p:blipFill rotWithShape="1">
          <a:blip r:embed="rId3">
            <a:alphaModFix/>
          </a:blip>
          <a:srcRect/>
          <a:stretch/>
        </p:blipFill>
        <p:spPr>
          <a:xfrm>
            <a:off x="1028700" y="784656"/>
            <a:ext cx="239123" cy="244044"/>
          </a:xfrm>
          <a:prstGeom prst="rect">
            <a:avLst/>
          </a:prstGeom>
          <a:noFill/>
          <a:ln>
            <a:noFill/>
          </a:ln>
        </p:spPr>
      </p:pic>
      <p:sp>
        <p:nvSpPr>
          <p:cNvPr id="98" name="Google Shape;98;p12"/>
          <p:cNvSpPr txBox="1"/>
          <p:nvPr/>
        </p:nvSpPr>
        <p:spPr>
          <a:xfrm>
            <a:off x="1512751" y="7159625"/>
            <a:ext cx="4437300" cy="3693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b="1">
                <a:solidFill>
                  <a:srgbClr val="202B3D"/>
                </a:solidFill>
                <a:latin typeface="Open Sans"/>
                <a:ea typeface="Open Sans"/>
                <a:cs typeface="Open Sans"/>
                <a:sym typeface="Open Sans"/>
              </a:rPr>
              <a:t>Muhammad Al Husein</a:t>
            </a:r>
            <a:endParaRPr/>
          </a:p>
        </p:txBody>
      </p:sp>
      <p:sp>
        <p:nvSpPr>
          <p:cNvPr id="99" name="Google Shape;99;p12"/>
          <p:cNvSpPr txBox="1"/>
          <p:nvPr/>
        </p:nvSpPr>
        <p:spPr>
          <a:xfrm>
            <a:off x="2074323" y="7814369"/>
            <a:ext cx="3188700" cy="3693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a:solidFill>
                  <a:srgbClr val="202B3D"/>
                </a:solidFill>
                <a:latin typeface="Open Sans Light"/>
                <a:ea typeface="Open Sans Light"/>
                <a:cs typeface="Open Sans Light"/>
                <a:sym typeface="Open Sans Light"/>
              </a:rPr>
              <a:t>2041720040 / 16</a:t>
            </a:r>
            <a:endParaRPr/>
          </a:p>
        </p:txBody>
      </p:sp>
      <p:sp>
        <p:nvSpPr>
          <p:cNvPr id="100" name="Google Shape;100;p12"/>
          <p:cNvSpPr txBox="1"/>
          <p:nvPr/>
        </p:nvSpPr>
        <p:spPr>
          <a:xfrm>
            <a:off x="6577200" y="7159625"/>
            <a:ext cx="5133600" cy="3693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b="1">
                <a:solidFill>
                  <a:srgbClr val="202B3D"/>
                </a:solidFill>
                <a:latin typeface="Open Sans"/>
                <a:ea typeface="Open Sans"/>
                <a:cs typeface="Open Sans"/>
                <a:sym typeface="Open Sans"/>
              </a:rPr>
              <a:t>Rizka Musyarofatul Hidayah</a:t>
            </a:r>
            <a:endParaRPr/>
          </a:p>
        </p:txBody>
      </p:sp>
      <p:sp>
        <p:nvSpPr>
          <p:cNvPr id="101" name="Google Shape;101;p12"/>
          <p:cNvSpPr txBox="1"/>
          <p:nvPr/>
        </p:nvSpPr>
        <p:spPr>
          <a:xfrm>
            <a:off x="7487984" y="7800907"/>
            <a:ext cx="3188700" cy="3693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a:solidFill>
                  <a:srgbClr val="202B3D"/>
                </a:solidFill>
                <a:latin typeface="Open Sans Light"/>
                <a:ea typeface="Open Sans Light"/>
                <a:cs typeface="Open Sans Light"/>
                <a:sym typeface="Open Sans Light"/>
              </a:rPr>
              <a:t>2041720095 / 20</a:t>
            </a:r>
            <a:endParaRPr/>
          </a:p>
        </p:txBody>
      </p:sp>
      <p:sp>
        <p:nvSpPr>
          <p:cNvPr id="102" name="Google Shape;102;p12"/>
          <p:cNvSpPr txBox="1"/>
          <p:nvPr/>
        </p:nvSpPr>
        <p:spPr>
          <a:xfrm>
            <a:off x="13138514" y="7218091"/>
            <a:ext cx="3188700" cy="3693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b="1">
                <a:solidFill>
                  <a:srgbClr val="202B3D"/>
                </a:solidFill>
                <a:latin typeface="Open Sans"/>
                <a:ea typeface="Open Sans"/>
                <a:cs typeface="Open Sans"/>
                <a:sym typeface="Open Sans"/>
              </a:rPr>
              <a:t>Sendy Joan Kevin</a:t>
            </a:r>
            <a:endParaRPr/>
          </a:p>
        </p:txBody>
      </p:sp>
      <p:sp>
        <p:nvSpPr>
          <p:cNvPr id="103" name="Google Shape;103;p12"/>
          <p:cNvSpPr txBox="1"/>
          <p:nvPr/>
        </p:nvSpPr>
        <p:spPr>
          <a:xfrm>
            <a:off x="13138514" y="7800894"/>
            <a:ext cx="3188700" cy="3693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a:solidFill>
                  <a:srgbClr val="202B3D"/>
                </a:solidFill>
                <a:latin typeface="Open Sans Light"/>
                <a:ea typeface="Open Sans Light"/>
                <a:cs typeface="Open Sans Light"/>
                <a:sym typeface="Open Sans Light"/>
              </a:rPr>
              <a:t>2041720121 / 23</a:t>
            </a:r>
            <a:endParaRPr/>
          </a:p>
        </p:txBody>
      </p:sp>
      <p:sp>
        <p:nvSpPr>
          <p:cNvPr id="104" name="Google Shape;104;p12"/>
          <p:cNvSpPr txBox="1"/>
          <p:nvPr/>
        </p:nvSpPr>
        <p:spPr>
          <a:xfrm>
            <a:off x="3255298" y="1346146"/>
            <a:ext cx="11777400" cy="846600"/>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5500">
                <a:highlight>
                  <a:srgbClr val="FFD966"/>
                </a:highlight>
                <a:latin typeface="Montserrat ExtraBold"/>
                <a:ea typeface="Montserrat ExtraBold"/>
                <a:cs typeface="Montserrat ExtraBold"/>
                <a:sym typeface="Montserrat ExtraBold"/>
              </a:rPr>
              <a:t>Anggota Kelompok </a:t>
            </a:r>
            <a:endParaRPr>
              <a:highlight>
                <a:srgbClr val="FFD966"/>
              </a:highlight>
            </a:endParaRPr>
          </a:p>
        </p:txBody>
      </p:sp>
      <p:pic>
        <p:nvPicPr>
          <p:cNvPr id="105" name="Google Shape;105;p12"/>
          <p:cNvPicPr preferRelativeResize="0"/>
          <p:nvPr/>
        </p:nvPicPr>
        <p:blipFill>
          <a:blip r:embed="rId4">
            <a:alphaModFix/>
          </a:blip>
          <a:stretch>
            <a:fillRect/>
          </a:stretch>
        </p:blipFill>
        <p:spPr>
          <a:xfrm>
            <a:off x="2199775" y="2759385"/>
            <a:ext cx="3063241" cy="4114801"/>
          </a:xfrm>
          <a:prstGeom prst="rect">
            <a:avLst/>
          </a:prstGeom>
          <a:noFill/>
          <a:ln>
            <a:noFill/>
          </a:ln>
        </p:spPr>
      </p:pic>
      <p:pic>
        <p:nvPicPr>
          <p:cNvPr id="106" name="Google Shape;106;p12"/>
          <p:cNvPicPr preferRelativeResize="0"/>
          <p:nvPr/>
        </p:nvPicPr>
        <p:blipFill>
          <a:blip r:embed="rId5">
            <a:alphaModFix/>
          </a:blip>
          <a:stretch>
            <a:fillRect/>
          </a:stretch>
        </p:blipFill>
        <p:spPr>
          <a:xfrm>
            <a:off x="7612373" y="2772838"/>
            <a:ext cx="3063240" cy="4114800"/>
          </a:xfrm>
          <a:prstGeom prst="rect">
            <a:avLst/>
          </a:prstGeom>
          <a:noFill/>
          <a:ln>
            <a:noFill/>
          </a:ln>
        </p:spPr>
      </p:pic>
      <p:pic>
        <p:nvPicPr>
          <p:cNvPr id="107" name="Google Shape;107;p12"/>
          <p:cNvPicPr preferRelativeResize="0"/>
          <p:nvPr/>
        </p:nvPicPr>
        <p:blipFill rotWithShape="1">
          <a:blip r:embed="rId6">
            <a:alphaModFix/>
          </a:blip>
          <a:srcRect l="4984" t="2407" r="5999" b="11311"/>
          <a:stretch/>
        </p:blipFill>
        <p:spPr>
          <a:xfrm>
            <a:off x="13323688" y="2772850"/>
            <a:ext cx="2818385" cy="423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7"/>
          <p:cNvSpPr/>
          <p:nvPr/>
        </p:nvSpPr>
        <p:spPr>
          <a:xfrm>
            <a:off x="17835213" y="7063676"/>
            <a:ext cx="452787" cy="2194624"/>
          </a:xfrm>
          <a:custGeom>
            <a:avLst/>
            <a:gdLst/>
            <a:ahLst/>
            <a:cxnLst/>
            <a:rect l="l" t="t" r="r" b="b"/>
            <a:pathLst>
              <a:path w="293277" h="1421492" extrusionOk="0">
                <a:moveTo>
                  <a:pt x="0" y="0"/>
                </a:moveTo>
                <a:lnTo>
                  <a:pt x="293277" y="0"/>
                </a:lnTo>
                <a:lnTo>
                  <a:pt x="293277" y="1421492"/>
                </a:lnTo>
                <a:lnTo>
                  <a:pt x="0" y="1421492"/>
                </a:lnTo>
                <a:close/>
              </a:path>
            </a:pathLst>
          </a:custGeom>
          <a:solidFill>
            <a:srgbClr val="F6A429"/>
          </a:solidFill>
          <a:ln>
            <a:noFill/>
          </a:ln>
        </p:spPr>
      </p:sp>
      <p:pic>
        <p:nvPicPr>
          <p:cNvPr id="113" name="Google Shape;113;p7"/>
          <p:cNvPicPr preferRelativeResize="0"/>
          <p:nvPr/>
        </p:nvPicPr>
        <p:blipFill rotWithShape="1">
          <a:blip r:embed="rId3">
            <a:alphaModFix/>
          </a:blip>
          <a:srcRect t="27318" b="27318"/>
          <a:stretch/>
        </p:blipFill>
        <p:spPr>
          <a:xfrm>
            <a:off x="0" y="0"/>
            <a:ext cx="18288000" cy="5143500"/>
          </a:xfrm>
          <a:prstGeom prst="rect">
            <a:avLst/>
          </a:prstGeom>
          <a:noFill/>
          <a:ln>
            <a:noFill/>
          </a:ln>
        </p:spPr>
      </p:pic>
      <p:sp>
        <p:nvSpPr>
          <p:cNvPr id="114" name="Google Shape;114;p7"/>
          <p:cNvSpPr/>
          <p:nvPr/>
        </p:nvSpPr>
        <p:spPr>
          <a:xfrm>
            <a:off x="1708978" y="4327110"/>
            <a:ext cx="1612452" cy="16124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FFFFF"/>
          </a:solidFill>
          <a:ln>
            <a:noFill/>
          </a:ln>
        </p:spPr>
      </p:sp>
      <p:sp>
        <p:nvSpPr>
          <p:cNvPr id="115" name="Google Shape;115;p7"/>
          <p:cNvSpPr/>
          <p:nvPr/>
        </p:nvSpPr>
        <p:spPr>
          <a:xfrm>
            <a:off x="1804665" y="4404348"/>
            <a:ext cx="1421063" cy="1421063"/>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6A429"/>
          </a:solidFill>
          <a:ln>
            <a:noFill/>
          </a:ln>
        </p:spPr>
      </p:sp>
      <p:sp>
        <p:nvSpPr>
          <p:cNvPr id="116" name="Google Shape;116;p7"/>
          <p:cNvSpPr txBox="1"/>
          <p:nvPr/>
        </p:nvSpPr>
        <p:spPr>
          <a:xfrm>
            <a:off x="1804640" y="4845637"/>
            <a:ext cx="1421100" cy="5385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499" b="1" i="0" u="none" strike="noStrike" cap="none">
                <a:solidFill>
                  <a:srgbClr val="FFFFFF"/>
                </a:solidFill>
                <a:latin typeface="Open Sans"/>
                <a:ea typeface="Open Sans"/>
                <a:cs typeface="Open Sans"/>
                <a:sym typeface="Open Sans"/>
              </a:rPr>
              <a:t>01</a:t>
            </a:r>
            <a:endParaRPr/>
          </a:p>
        </p:txBody>
      </p:sp>
      <p:sp>
        <p:nvSpPr>
          <p:cNvPr id="117" name="Google Shape;117;p7"/>
          <p:cNvSpPr/>
          <p:nvPr/>
        </p:nvSpPr>
        <p:spPr>
          <a:xfrm>
            <a:off x="6639898" y="4337285"/>
            <a:ext cx="1612452" cy="16124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FFFFF"/>
          </a:solidFill>
          <a:ln>
            <a:noFill/>
          </a:ln>
        </p:spPr>
      </p:sp>
      <p:sp>
        <p:nvSpPr>
          <p:cNvPr id="118" name="Google Shape;118;p7"/>
          <p:cNvSpPr/>
          <p:nvPr/>
        </p:nvSpPr>
        <p:spPr>
          <a:xfrm>
            <a:off x="6735598" y="4432973"/>
            <a:ext cx="1421063" cy="1421063"/>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20252F"/>
          </a:solidFill>
          <a:ln>
            <a:noFill/>
          </a:ln>
        </p:spPr>
      </p:sp>
      <p:sp>
        <p:nvSpPr>
          <p:cNvPr id="119" name="Google Shape;119;p7"/>
          <p:cNvSpPr txBox="1"/>
          <p:nvPr/>
        </p:nvSpPr>
        <p:spPr>
          <a:xfrm>
            <a:off x="6735573" y="4874262"/>
            <a:ext cx="1421100" cy="5385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499" b="1" i="0" u="none" strike="noStrike" cap="none">
                <a:solidFill>
                  <a:srgbClr val="FFFFFF"/>
                </a:solidFill>
                <a:latin typeface="Open Sans"/>
                <a:ea typeface="Open Sans"/>
                <a:cs typeface="Open Sans"/>
                <a:sym typeface="Open Sans"/>
              </a:rPr>
              <a:t>02</a:t>
            </a:r>
            <a:endParaRPr/>
          </a:p>
        </p:txBody>
      </p:sp>
      <p:sp>
        <p:nvSpPr>
          <p:cNvPr id="120" name="Google Shape;120;p7"/>
          <p:cNvSpPr/>
          <p:nvPr/>
        </p:nvSpPr>
        <p:spPr>
          <a:xfrm>
            <a:off x="10829030" y="4370560"/>
            <a:ext cx="1612452" cy="16124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FFFFF"/>
          </a:solidFill>
          <a:ln>
            <a:noFill/>
          </a:ln>
        </p:spPr>
      </p:sp>
      <p:sp>
        <p:nvSpPr>
          <p:cNvPr id="121" name="Google Shape;121;p7"/>
          <p:cNvSpPr/>
          <p:nvPr/>
        </p:nvSpPr>
        <p:spPr>
          <a:xfrm>
            <a:off x="10924718" y="4466248"/>
            <a:ext cx="1421063" cy="1421063"/>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6A429"/>
          </a:solidFill>
          <a:ln>
            <a:noFill/>
          </a:ln>
        </p:spPr>
      </p:sp>
      <p:sp>
        <p:nvSpPr>
          <p:cNvPr id="122" name="Google Shape;122;p7"/>
          <p:cNvSpPr txBox="1"/>
          <p:nvPr/>
        </p:nvSpPr>
        <p:spPr>
          <a:xfrm>
            <a:off x="10924705" y="4845625"/>
            <a:ext cx="1421100" cy="5385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499" b="1" i="0" u="none" strike="noStrike" cap="none">
                <a:solidFill>
                  <a:srgbClr val="FFFFFF"/>
                </a:solidFill>
                <a:latin typeface="Open Sans"/>
                <a:ea typeface="Open Sans"/>
                <a:cs typeface="Open Sans"/>
                <a:sym typeface="Open Sans"/>
              </a:rPr>
              <a:t>03</a:t>
            </a:r>
            <a:endParaRPr/>
          </a:p>
        </p:txBody>
      </p:sp>
      <p:sp>
        <p:nvSpPr>
          <p:cNvPr id="123" name="Google Shape;123;p7"/>
          <p:cNvSpPr txBox="1"/>
          <p:nvPr/>
        </p:nvSpPr>
        <p:spPr>
          <a:xfrm>
            <a:off x="1732830" y="7076725"/>
            <a:ext cx="4113600" cy="2154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endParaRPr/>
          </a:p>
        </p:txBody>
      </p:sp>
      <p:sp>
        <p:nvSpPr>
          <p:cNvPr id="124" name="Google Shape;124;p7"/>
          <p:cNvSpPr txBox="1"/>
          <p:nvPr/>
        </p:nvSpPr>
        <p:spPr>
          <a:xfrm>
            <a:off x="458405" y="6214046"/>
            <a:ext cx="4113600" cy="11823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200" b="1">
                <a:solidFill>
                  <a:srgbClr val="F6A429"/>
                </a:solidFill>
                <a:latin typeface="Open Sans"/>
                <a:ea typeface="Open Sans"/>
                <a:cs typeface="Open Sans"/>
                <a:sym typeface="Open Sans"/>
              </a:rPr>
              <a:t>Rancang Data yang akan diambil</a:t>
            </a:r>
            <a:endParaRPr sz="3200"/>
          </a:p>
        </p:txBody>
      </p:sp>
      <p:sp>
        <p:nvSpPr>
          <p:cNvPr id="125" name="Google Shape;125;p7"/>
          <p:cNvSpPr txBox="1"/>
          <p:nvPr/>
        </p:nvSpPr>
        <p:spPr>
          <a:xfrm>
            <a:off x="7087150" y="7076725"/>
            <a:ext cx="4113600" cy="2154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endParaRPr/>
          </a:p>
        </p:txBody>
      </p:sp>
      <p:sp>
        <p:nvSpPr>
          <p:cNvPr id="126" name="Google Shape;126;p7"/>
          <p:cNvSpPr txBox="1"/>
          <p:nvPr/>
        </p:nvSpPr>
        <p:spPr>
          <a:xfrm>
            <a:off x="5389325" y="6158846"/>
            <a:ext cx="4113600" cy="12927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499" b="1">
                <a:solidFill>
                  <a:srgbClr val="20252F"/>
                </a:solidFill>
                <a:latin typeface="Open Sans"/>
                <a:ea typeface="Open Sans"/>
                <a:cs typeface="Open Sans"/>
                <a:sym typeface="Open Sans"/>
              </a:rPr>
              <a:t>Metode yang akan Diselesaikan</a:t>
            </a:r>
            <a:endParaRPr/>
          </a:p>
        </p:txBody>
      </p:sp>
      <p:sp>
        <p:nvSpPr>
          <p:cNvPr id="127" name="Google Shape;127;p7"/>
          <p:cNvSpPr txBox="1"/>
          <p:nvPr/>
        </p:nvSpPr>
        <p:spPr>
          <a:xfrm>
            <a:off x="8606320" y="7451550"/>
            <a:ext cx="4113600" cy="2154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endParaRPr/>
          </a:p>
        </p:txBody>
      </p:sp>
      <p:sp>
        <p:nvSpPr>
          <p:cNvPr id="128" name="Google Shape;128;p7"/>
          <p:cNvSpPr txBox="1"/>
          <p:nvPr/>
        </p:nvSpPr>
        <p:spPr>
          <a:xfrm>
            <a:off x="9784020" y="6214046"/>
            <a:ext cx="4113600" cy="11823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200" b="1">
                <a:solidFill>
                  <a:srgbClr val="F6A429"/>
                </a:solidFill>
                <a:latin typeface="Open Sans"/>
                <a:ea typeface="Open Sans"/>
                <a:cs typeface="Open Sans"/>
                <a:sym typeface="Open Sans"/>
              </a:rPr>
              <a:t>Alasan Metode Digunakan</a:t>
            </a:r>
            <a:endParaRPr sz="3200"/>
          </a:p>
        </p:txBody>
      </p:sp>
      <p:pic>
        <p:nvPicPr>
          <p:cNvPr id="129" name="Google Shape;129;p7"/>
          <p:cNvPicPr preferRelativeResize="0"/>
          <p:nvPr/>
        </p:nvPicPr>
        <p:blipFill>
          <a:blip r:embed="rId4">
            <a:alphaModFix/>
          </a:blip>
          <a:stretch>
            <a:fillRect/>
          </a:stretch>
        </p:blipFill>
        <p:spPr>
          <a:xfrm>
            <a:off x="15113825" y="4466250"/>
            <a:ext cx="1612450" cy="1592535"/>
          </a:xfrm>
          <a:prstGeom prst="rect">
            <a:avLst/>
          </a:prstGeom>
          <a:noFill/>
          <a:ln>
            <a:noFill/>
          </a:ln>
        </p:spPr>
      </p:pic>
      <p:sp>
        <p:nvSpPr>
          <p:cNvPr id="130" name="Google Shape;130;p7"/>
          <p:cNvSpPr txBox="1"/>
          <p:nvPr/>
        </p:nvSpPr>
        <p:spPr>
          <a:xfrm>
            <a:off x="14558912" y="4815125"/>
            <a:ext cx="2666400" cy="723300"/>
          </a:xfrm>
          <a:prstGeom prst="rect">
            <a:avLst/>
          </a:prstGeom>
          <a:noFill/>
          <a:ln>
            <a:noFill/>
          </a:ln>
        </p:spPr>
        <p:txBody>
          <a:bodyPr spcFirstLastPara="1" wrap="square" lIns="91425" tIns="91425" rIns="91425" bIns="91425" anchor="t" anchorCtr="0">
            <a:spAutoFit/>
          </a:bodyPr>
          <a:lstStyle/>
          <a:p>
            <a:pPr marL="0" lvl="0" indent="0" algn="ctr" rtl="0">
              <a:lnSpc>
                <a:spcPct val="140011"/>
              </a:lnSpc>
              <a:spcBef>
                <a:spcPts val="0"/>
              </a:spcBef>
              <a:spcAft>
                <a:spcPts val="0"/>
              </a:spcAft>
              <a:buNone/>
            </a:pPr>
            <a:r>
              <a:rPr lang="en-US" sz="3499" b="1">
                <a:solidFill>
                  <a:schemeClr val="lt1"/>
                </a:solidFill>
                <a:latin typeface="Open Sans"/>
                <a:ea typeface="Open Sans"/>
                <a:cs typeface="Open Sans"/>
                <a:sym typeface="Open Sans"/>
              </a:rPr>
              <a:t>04</a:t>
            </a:r>
            <a:endParaRPr>
              <a:solidFill>
                <a:schemeClr val="dk1"/>
              </a:solidFill>
            </a:endParaRPr>
          </a:p>
        </p:txBody>
      </p:sp>
      <p:sp>
        <p:nvSpPr>
          <p:cNvPr id="131" name="Google Shape;131;p7"/>
          <p:cNvSpPr txBox="1"/>
          <p:nvPr/>
        </p:nvSpPr>
        <p:spPr>
          <a:xfrm>
            <a:off x="14366425" y="6214050"/>
            <a:ext cx="3000000" cy="1366800"/>
          </a:xfrm>
          <a:prstGeom prst="rect">
            <a:avLst/>
          </a:prstGeom>
          <a:noFill/>
          <a:ln>
            <a:noFill/>
          </a:ln>
        </p:spPr>
        <p:txBody>
          <a:bodyPr spcFirstLastPara="1" wrap="square" lIns="91425" tIns="91425" rIns="91425" bIns="91425" anchor="t" anchorCtr="0">
            <a:spAutoFit/>
          </a:bodyPr>
          <a:lstStyle/>
          <a:p>
            <a:pPr marL="0" lvl="0" indent="0" algn="ctr" rtl="0">
              <a:lnSpc>
                <a:spcPct val="140011"/>
              </a:lnSpc>
              <a:spcBef>
                <a:spcPts val="0"/>
              </a:spcBef>
              <a:spcAft>
                <a:spcPts val="0"/>
              </a:spcAft>
              <a:buNone/>
            </a:pPr>
            <a:r>
              <a:rPr lang="en-US" sz="3200" b="1">
                <a:solidFill>
                  <a:srgbClr val="20252F"/>
                </a:solidFill>
                <a:latin typeface="Open Sans"/>
                <a:ea typeface="Open Sans"/>
                <a:cs typeface="Open Sans"/>
                <a:sym typeface="Open Sans"/>
              </a:rPr>
              <a:t>Akurasi yang Diharapkan</a:t>
            </a:r>
            <a:endParaRPr sz="3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p:nvPr/>
        </p:nvSpPr>
        <p:spPr>
          <a:xfrm>
            <a:off x="17835213" y="7063676"/>
            <a:ext cx="452787" cy="2194624"/>
          </a:xfrm>
          <a:custGeom>
            <a:avLst/>
            <a:gdLst/>
            <a:ahLst/>
            <a:cxnLst/>
            <a:rect l="l" t="t" r="r" b="b"/>
            <a:pathLst>
              <a:path w="293277" h="1421492" extrusionOk="0">
                <a:moveTo>
                  <a:pt x="0" y="0"/>
                </a:moveTo>
                <a:lnTo>
                  <a:pt x="293277" y="0"/>
                </a:lnTo>
                <a:lnTo>
                  <a:pt x="293277" y="1421492"/>
                </a:lnTo>
                <a:lnTo>
                  <a:pt x="0" y="1421492"/>
                </a:lnTo>
                <a:close/>
              </a:path>
            </a:pathLst>
          </a:custGeom>
          <a:solidFill>
            <a:srgbClr val="F6A429"/>
          </a:solidFill>
          <a:ln>
            <a:noFill/>
          </a:ln>
        </p:spPr>
      </p:sp>
      <p:pic>
        <p:nvPicPr>
          <p:cNvPr id="137" name="Google Shape;137;p2"/>
          <p:cNvPicPr preferRelativeResize="0"/>
          <p:nvPr/>
        </p:nvPicPr>
        <p:blipFill rotWithShape="1">
          <a:blip r:embed="rId3">
            <a:alphaModFix/>
          </a:blip>
          <a:srcRect/>
          <a:stretch/>
        </p:blipFill>
        <p:spPr>
          <a:xfrm>
            <a:off x="1028700" y="784656"/>
            <a:ext cx="239123" cy="244044"/>
          </a:xfrm>
          <a:prstGeom prst="rect">
            <a:avLst/>
          </a:prstGeom>
          <a:noFill/>
          <a:ln>
            <a:noFill/>
          </a:ln>
        </p:spPr>
      </p:pic>
      <p:sp>
        <p:nvSpPr>
          <p:cNvPr id="138" name="Google Shape;138;p2"/>
          <p:cNvSpPr/>
          <p:nvPr/>
        </p:nvSpPr>
        <p:spPr>
          <a:xfrm>
            <a:off x="0" y="5143500"/>
            <a:ext cx="9144000" cy="5143500"/>
          </a:xfrm>
          <a:custGeom>
            <a:avLst/>
            <a:gdLst/>
            <a:ahLst/>
            <a:cxnLst/>
            <a:rect l="l" t="t" r="r" b="b"/>
            <a:pathLst>
              <a:path w="4768634" h="2682356" extrusionOk="0">
                <a:moveTo>
                  <a:pt x="0" y="0"/>
                </a:moveTo>
                <a:lnTo>
                  <a:pt x="4768634" y="0"/>
                </a:lnTo>
                <a:lnTo>
                  <a:pt x="4768634" y="2682356"/>
                </a:lnTo>
                <a:lnTo>
                  <a:pt x="0" y="2682356"/>
                </a:lnTo>
                <a:close/>
              </a:path>
            </a:pathLst>
          </a:custGeom>
          <a:solidFill>
            <a:srgbClr val="20252F"/>
          </a:solidFill>
          <a:ln>
            <a:noFill/>
          </a:ln>
        </p:spPr>
      </p:sp>
      <p:sp>
        <p:nvSpPr>
          <p:cNvPr id="139" name="Google Shape;139;p2"/>
          <p:cNvSpPr txBox="1"/>
          <p:nvPr/>
        </p:nvSpPr>
        <p:spPr>
          <a:xfrm>
            <a:off x="1450694" y="2195553"/>
            <a:ext cx="6705000" cy="2191800"/>
          </a:xfrm>
          <a:prstGeom prst="rect">
            <a:avLst/>
          </a:prstGeom>
          <a:noFill/>
          <a:ln>
            <a:noFill/>
          </a:ln>
        </p:spPr>
        <p:txBody>
          <a:bodyPr spcFirstLastPara="1" wrap="square" lIns="0" tIns="0" rIns="0" bIns="0" anchor="t" anchorCtr="0">
            <a:spAutoFit/>
          </a:bodyPr>
          <a:lstStyle/>
          <a:p>
            <a:pPr marL="457200" marR="0" lvl="0" indent="-482600" algn="l" rtl="0">
              <a:lnSpc>
                <a:spcPct val="128000"/>
              </a:lnSpc>
              <a:spcBef>
                <a:spcPts val="0"/>
              </a:spcBef>
              <a:spcAft>
                <a:spcPts val="0"/>
              </a:spcAft>
              <a:buSzPts val="4000"/>
              <a:buAutoNum type="arabicPeriod"/>
            </a:pPr>
            <a:r>
              <a:rPr lang="en-US" sz="4000">
                <a:latin typeface="Montserrat ExtraBold"/>
                <a:ea typeface="Montserrat ExtraBold"/>
                <a:cs typeface="Montserrat ExtraBold"/>
                <a:sym typeface="Montserrat ExtraBold"/>
              </a:rPr>
              <a:t>Rancang Data yang akan Diambil yakni </a:t>
            </a:r>
            <a:r>
              <a:rPr lang="en-US" sz="4000">
                <a:solidFill>
                  <a:srgbClr val="CC0000"/>
                </a:solidFill>
                <a:latin typeface="Montserrat ExtraBold"/>
                <a:ea typeface="Montserrat ExtraBold"/>
                <a:cs typeface="Montserrat ExtraBold"/>
                <a:sym typeface="Montserrat ExtraBold"/>
              </a:rPr>
              <a:t>Lung Cancer</a:t>
            </a:r>
            <a:endParaRPr sz="4000">
              <a:solidFill>
                <a:srgbClr val="CC0000"/>
              </a:solidFill>
            </a:endParaRPr>
          </a:p>
        </p:txBody>
      </p:sp>
      <p:sp>
        <p:nvSpPr>
          <p:cNvPr id="140" name="Google Shape;140;p2"/>
          <p:cNvSpPr txBox="1"/>
          <p:nvPr/>
        </p:nvSpPr>
        <p:spPr>
          <a:xfrm>
            <a:off x="1364694" y="5806208"/>
            <a:ext cx="6414600" cy="2658600"/>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a:solidFill>
                  <a:srgbClr val="FFFFFF"/>
                </a:solidFill>
                <a:latin typeface="Open Sans"/>
                <a:ea typeface="Open Sans"/>
                <a:cs typeface="Open Sans"/>
                <a:sym typeface="Open Sans"/>
              </a:rPr>
              <a:t>Dalam dataset yang digunakan terdapat beberapa variabel yakni Umur, Jenis Kelamin, tingkat polusi udara, tingkat konsumsi alkohol, tingkat alergi debu, tingkat bahaya pekerjaan, tingkat risiko genetik, tingkat penyakit paru kronis, tingkat diet, tingkat obesitas, frekuensi rokok, frekuensi rokok pasif, tingkat nyeri dada, tingkat batuk berdarah, tingkat kelelahan, tingkat penururnan berat badan, tingkat sesak nafas, tingkat bengek, tingkat kesulitan menelan, tingkat lengkung jari dsb.</a:t>
            </a:r>
            <a:endParaRPr/>
          </a:p>
        </p:txBody>
      </p:sp>
      <p:sp>
        <p:nvSpPr>
          <p:cNvPr id="141" name="Google Shape;141;p2"/>
          <p:cNvSpPr/>
          <p:nvPr/>
        </p:nvSpPr>
        <p:spPr>
          <a:xfrm>
            <a:off x="1450694" y="8694388"/>
            <a:ext cx="2219611" cy="766270"/>
          </a:xfrm>
          <a:custGeom>
            <a:avLst/>
            <a:gdLst/>
            <a:ahLst/>
            <a:cxnLst/>
            <a:rect l="l" t="t" r="r" b="b"/>
            <a:pathLst>
              <a:path w="4773358" h="1647893" extrusionOk="0">
                <a:moveTo>
                  <a:pt x="0" y="0"/>
                </a:moveTo>
                <a:lnTo>
                  <a:pt x="4773358" y="0"/>
                </a:lnTo>
                <a:lnTo>
                  <a:pt x="4773358" y="1647893"/>
                </a:lnTo>
                <a:lnTo>
                  <a:pt x="0" y="1647893"/>
                </a:lnTo>
                <a:close/>
              </a:path>
            </a:pathLst>
          </a:custGeom>
          <a:solidFill>
            <a:srgbClr val="F6A429"/>
          </a:solidFill>
          <a:ln>
            <a:noFill/>
          </a:ln>
        </p:spPr>
      </p:sp>
      <p:sp>
        <p:nvSpPr>
          <p:cNvPr id="142" name="Google Shape;142;p2"/>
          <p:cNvSpPr txBox="1"/>
          <p:nvPr/>
        </p:nvSpPr>
        <p:spPr>
          <a:xfrm>
            <a:off x="1450694" y="8990503"/>
            <a:ext cx="2216100" cy="279900"/>
          </a:xfrm>
          <a:prstGeom prst="rect">
            <a:avLst/>
          </a:prstGeom>
          <a:noFill/>
          <a:ln>
            <a:noFill/>
          </a:ln>
        </p:spPr>
        <p:txBody>
          <a:bodyPr spcFirstLastPara="1" wrap="square" lIns="0" tIns="0" rIns="0" bIns="0" anchor="t" anchorCtr="0">
            <a:spAutoFit/>
          </a:bodyPr>
          <a:lstStyle/>
          <a:p>
            <a:pPr marL="0" marR="0" lvl="0" indent="0" algn="ctr" rtl="0">
              <a:lnSpc>
                <a:spcPct val="140044"/>
              </a:lnSpc>
              <a:spcBef>
                <a:spcPts val="0"/>
              </a:spcBef>
              <a:spcAft>
                <a:spcPts val="0"/>
              </a:spcAft>
              <a:buNone/>
            </a:pPr>
            <a:r>
              <a:rPr lang="en-US" sz="1818" b="1" i="0" u="none" strike="noStrike" cap="none">
                <a:solidFill>
                  <a:srgbClr val="FFFFFF"/>
                </a:solidFill>
                <a:latin typeface="Open Sans"/>
                <a:ea typeface="Open Sans"/>
                <a:cs typeface="Open Sans"/>
                <a:sym typeface="Open Sans"/>
              </a:rPr>
              <a:t>LEARN MORE</a:t>
            </a:r>
            <a:endParaRPr/>
          </a:p>
        </p:txBody>
      </p:sp>
      <p:pic>
        <p:nvPicPr>
          <p:cNvPr id="143" name="Google Shape;143;p2"/>
          <p:cNvPicPr preferRelativeResize="0"/>
          <p:nvPr/>
        </p:nvPicPr>
        <p:blipFill>
          <a:blip r:embed="rId4">
            <a:alphaModFix/>
          </a:blip>
          <a:stretch>
            <a:fillRect/>
          </a:stretch>
        </p:blipFill>
        <p:spPr>
          <a:xfrm>
            <a:off x="9679613" y="547688"/>
            <a:ext cx="7620000" cy="9191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
          <p:cNvSpPr/>
          <p:nvPr/>
        </p:nvSpPr>
        <p:spPr>
          <a:xfrm>
            <a:off x="17835213" y="7063676"/>
            <a:ext cx="452787" cy="2194624"/>
          </a:xfrm>
          <a:custGeom>
            <a:avLst/>
            <a:gdLst/>
            <a:ahLst/>
            <a:cxnLst/>
            <a:rect l="l" t="t" r="r" b="b"/>
            <a:pathLst>
              <a:path w="293277" h="1421492" extrusionOk="0">
                <a:moveTo>
                  <a:pt x="0" y="0"/>
                </a:moveTo>
                <a:lnTo>
                  <a:pt x="293277" y="0"/>
                </a:lnTo>
                <a:lnTo>
                  <a:pt x="293277" y="1421492"/>
                </a:lnTo>
                <a:lnTo>
                  <a:pt x="0" y="1421492"/>
                </a:lnTo>
                <a:close/>
              </a:path>
            </a:pathLst>
          </a:custGeom>
          <a:solidFill>
            <a:srgbClr val="F6A429"/>
          </a:solidFill>
          <a:ln>
            <a:noFill/>
          </a:ln>
        </p:spPr>
      </p:sp>
      <p:pic>
        <p:nvPicPr>
          <p:cNvPr id="149" name="Google Shape;149;p3"/>
          <p:cNvPicPr preferRelativeResize="0"/>
          <p:nvPr/>
        </p:nvPicPr>
        <p:blipFill rotWithShape="1">
          <a:blip r:embed="rId3">
            <a:alphaModFix/>
          </a:blip>
          <a:srcRect/>
          <a:stretch/>
        </p:blipFill>
        <p:spPr>
          <a:xfrm>
            <a:off x="1028700" y="784656"/>
            <a:ext cx="239123" cy="244044"/>
          </a:xfrm>
          <a:prstGeom prst="rect">
            <a:avLst/>
          </a:prstGeom>
          <a:noFill/>
          <a:ln>
            <a:noFill/>
          </a:ln>
        </p:spPr>
      </p:pic>
      <p:sp>
        <p:nvSpPr>
          <p:cNvPr id="150" name="Google Shape;150;p3"/>
          <p:cNvSpPr txBox="1"/>
          <p:nvPr/>
        </p:nvSpPr>
        <p:spPr>
          <a:xfrm>
            <a:off x="1450694" y="756081"/>
            <a:ext cx="2354754" cy="2571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171616"/>
                </a:solidFill>
                <a:latin typeface="Open Sans"/>
                <a:ea typeface="Open Sans"/>
                <a:cs typeface="Open Sans"/>
                <a:sym typeface="Open Sans"/>
              </a:rPr>
              <a:t>Arowwai Industries</a:t>
            </a:r>
            <a:endParaRPr/>
          </a:p>
        </p:txBody>
      </p:sp>
      <p:sp>
        <p:nvSpPr>
          <p:cNvPr id="151" name="Google Shape;151;p3"/>
          <p:cNvSpPr/>
          <p:nvPr/>
        </p:nvSpPr>
        <p:spPr>
          <a:xfrm>
            <a:off x="0" y="3223260"/>
            <a:ext cx="4968240" cy="7063738"/>
          </a:xfrm>
          <a:custGeom>
            <a:avLst/>
            <a:gdLst/>
            <a:ahLst/>
            <a:cxnLst/>
            <a:rect l="l" t="t" r="r" b="b"/>
            <a:pathLst>
              <a:path w="2590958" h="3683769" extrusionOk="0">
                <a:moveTo>
                  <a:pt x="0" y="0"/>
                </a:moveTo>
                <a:lnTo>
                  <a:pt x="2590958" y="0"/>
                </a:lnTo>
                <a:lnTo>
                  <a:pt x="2590958" y="3683769"/>
                </a:lnTo>
                <a:lnTo>
                  <a:pt x="0" y="3683769"/>
                </a:lnTo>
                <a:close/>
              </a:path>
            </a:pathLst>
          </a:custGeom>
          <a:solidFill>
            <a:srgbClr val="20252F"/>
          </a:solidFill>
          <a:ln>
            <a:noFill/>
          </a:ln>
        </p:spPr>
      </p:sp>
      <p:pic>
        <p:nvPicPr>
          <p:cNvPr id="152" name="Google Shape;152;p3"/>
          <p:cNvPicPr preferRelativeResize="0"/>
          <p:nvPr/>
        </p:nvPicPr>
        <p:blipFill rotWithShape="1">
          <a:blip r:embed="rId4">
            <a:alphaModFix/>
          </a:blip>
          <a:srcRect t="14242" b="14242"/>
          <a:stretch/>
        </p:blipFill>
        <p:spPr>
          <a:xfrm>
            <a:off x="1450694" y="1889760"/>
            <a:ext cx="6644640" cy="2667000"/>
          </a:xfrm>
          <a:prstGeom prst="rect">
            <a:avLst/>
          </a:prstGeom>
          <a:noFill/>
          <a:ln>
            <a:noFill/>
          </a:ln>
        </p:spPr>
      </p:pic>
      <p:pic>
        <p:nvPicPr>
          <p:cNvPr id="153" name="Google Shape;153;p3"/>
          <p:cNvPicPr preferRelativeResize="0"/>
          <p:nvPr/>
        </p:nvPicPr>
        <p:blipFill rotWithShape="1">
          <a:blip r:embed="rId5">
            <a:alphaModFix/>
          </a:blip>
          <a:srcRect l="10114" r="10114"/>
          <a:stretch/>
        </p:blipFill>
        <p:spPr>
          <a:xfrm>
            <a:off x="1450694" y="4731988"/>
            <a:ext cx="6644640" cy="5555012"/>
          </a:xfrm>
          <a:prstGeom prst="rect">
            <a:avLst/>
          </a:prstGeom>
          <a:noFill/>
          <a:ln>
            <a:noFill/>
          </a:ln>
        </p:spPr>
      </p:pic>
      <p:sp>
        <p:nvSpPr>
          <p:cNvPr id="154" name="Google Shape;154;p3"/>
          <p:cNvSpPr txBox="1"/>
          <p:nvPr/>
        </p:nvSpPr>
        <p:spPr>
          <a:xfrm>
            <a:off x="8976892" y="1274160"/>
            <a:ext cx="9995700" cy="615600"/>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4000" dirty="0">
                <a:latin typeface="Montserrat ExtraBold"/>
                <a:ea typeface="Montserrat ExtraBold"/>
                <a:cs typeface="Montserrat ExtraBold"/>
                <a:sym typeface="Montserrat ExtraBold"/>
              </a:rPr>
              <a:t>2. </a:t>
            </a:r>
            <a:r>
              <a:rPr lang="en-US" sz="4000" dirty="0" err="1">
                <a:latin typeface="Montserrat ExtraBold"/>
                <a:ea typeface="Montserrat ExtraBold"/>
                <a:cs typeface="Montserrat ExtraBold"/>
                <a:sym typeface="Montserrat ExtraBold"/>
              </a:rPr>
              <a:t>Metode</a:t>
            </a:r>
            <a:r>
              <a:rPr lang="en-US" sz="4000" dirty="0">
                <a:latin typeface="Montserrat ExtraBold"/>
                <a:ea typeface="Montserrat ExtraBold"/>
                <a:cs typeface="Montserrat ExtraBold"/>
                <a:sym typeface="Montserrat ExtraBold"/>
              </a:rPr>
              <a:t> yang </a:t>
            </a:r>
            <a:r>
              <a:rPr lang="en-US" sz="4000" dirty="0" err="1">
                <a:latin typeface="Montserrat ExtraBold"/>
                <a:ea typeface="Montserrat ExtraBold"/>
                <a:cs typeface="Montserrat ExtraBold"/>
                <a:sym typeface="Montserrat ExtraBold"/>
              </a:rPr>
              <a:t>akan</a:t>
            </a:r>
            <a:r>
              <a:rPr lang="en-US" sz="4000" dirty="0">
                <a:latin typeface="Montserrat ExtraBold"/>
                <a:ea typeface="Montserrat ExtraBold"/>
                <a:cs typeface="Montserrat ExtraBold"/>
                <a:sym typeface="Montserrat ExtraBold"/>
              </a:rPr>
              <a:t> </a:t>
            </a:r>
            <a:r>
              <a:rPr lang="en-US" sz="4000" dirty="0" err="1">
                <a:latin typeface="Montserrat ExtraBold"/>
                <a:ea typeface="Montserrat ExtraBold"/>
                <a:cs typeface="Montserrat ExtraBold"/>
                <a:sym typeface="Montserrat ExtraBold"/>
              </a:rPr>
              <a:t>digunakan</a:t>
            </a:r>
            <a:endParaRPr sz="4000" dirty="0"/>
          </a:p>
        </p:txBody>
      </p:sp>
      <p:sp>
        <p:nvSpPr>
          <p:cNvPr id="155" name="Google Shape;155;p3"/>
          <p:cNvSpPr txBox="1"/>
          <p:nvPr/>
        </p:nvSpPr>
        <p:spPr>
          <a:xfrm>
            <a:off x="9585498" y="2848415"/>
            <a:ext cx="7415569" cy="5170646"/>
          </a:xfrm>
          <a:prstGeom prst="rect">
            <a:avLst/>
          </a:prstGeom>
          <a:noFill/>
          <a:ln>
            <a:noFill/>
          </a:ln>
        </p:spPr>
        <p:txBody>
          <a:bodyPr spcFirstLastPara="1" wrap="square" lIns="0" tIns="0" rIns="0" bIns="0" anchor="t" anchorCtr="0">
            <a:spAutoFit/>
          </a:bodyPr>
          <a:lstStyle/>
          <a:p>
            <a:pPr lvl="0" algn="just">
              <a:lnSpc>
                <a:spcPct val="150000"/>
              </a:lnSpc>
            </a:pPr>
            <a:r>
              <a:rPr lang="en-US" sz="1600" i="1" dirty="0">
                <a:solidFill>
                  <a:schemeClr val="tx1">
                    <a:lumMod val="95000"/>
                    <a:lumOff val="5000"/>
                  </a:schemeClr>
                </a:solidFill>
                <a:latin typeface="Open Sans" panose="020B0604020202020204" charset="0"/>
                <a:ea typeface="Open Sans" panose="020B0604020202020204" charset="0"/>
                <a:cs typeface="Open Sans" panose="020B0604020202020204" charset="0"/>
              </a:rPr>
              <a:t>Decision tree</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merupakan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suatu</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struktur</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yang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digunakan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untuk</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membantu</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proses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pengambilan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keputusan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Disebut</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sebagai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i="1" dirty="0">
                <a:solidFill>
                  <a:schemeClr val="tx1">
                    <a:lumMod val="95000"/>
                    <a:lumOff val="5000"/>
                  </a:schemeClr>
                </a:solidFill>
                <a:latin typeface="Open Sans" panose="020B0604020202020204" charset="0"/>
                <a:ea typeface="Open Sans" panose="020B0604020202020204" charset="0"/>
                <a:cs typeface="Open Sans" panose="020B0604020202020204" charset="0"/>
              </a:rPr>
              <a:t>tree</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karena</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struktur</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ini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menyerupai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sebuah</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pohon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lengkap</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dengan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akar</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batang</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dan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percabangannya</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Decision tree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sendiri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dibagi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menjadi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dua</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tipe</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sesuai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dengan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hasil</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yang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diperoleh</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yakni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i="1" dirty="0">
                <a:solidFill>
                  <a:schemeClr val="tx1">
                    <a:lumMod val="95000"/>
                    <a:lumOff val="5000"/>
                  </a:schemeClr>
                </a:solidFill>
                <a:latin typeface="Open Sans" panose="020B0604020202020204" charset="0"/>
                <a:ea typeface="Open Sans" panose="020B0604020202020204" charset="0"/>
                <a:cs typeface="Open Sans" panose="020B0604020202020204" charset="0"/>
              </a:rPr>
              <a:t>classification tree </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dan </a:t>
            </a:r>
            <a:r>
              <a:rPr lang="en-US" sz="1600" i="1" dirty="0">
                <a:solidFill>
                  <a:schemeClr val="tx1">
                    <a:lumMod val="95000"/>
                    <a:lumOff val="5000"/>
                  </a:schemeClr>
                </a:solidFill>
                <a:latin typeface="Open Sans" panose="020B0604020202020204" charset="0"/>
                <a:ea typeface="Open Sans" panose="020B0604020202020204" charset="0"/>
                <a:cs typeface="Open Sans" panose="020B0604020202020204" charset="0"/>
              </a:rPr>
              <a:t>regression tree</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Pada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tipe</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i="1" dirty="0">
                <a:solidFill>
                  <a:schemeClr val="tx1">
                    <a:lumMod val="95000"/>
                    <a:lumOff val="5000"/>
                  </a:schemeClr>
                </a:solidFill>
                <a:latin typeface="Open Sans" panose="020B0604020202020204" charset="0"/>
                <a:ea typeface="Open Sans" panose="020B0604020202020204" charset="0"/>
                <a:cs typeface="Open Sans" panose="020B0604020202020204" charset="0"/>
              </a:rPr>
              <a:t>classification tree</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hasil</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yang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diprediksi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bersifat</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diskret</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atau</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berlawanan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Misalnya</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disini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pada dataset kami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adalah</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low, medium dan high. </a:t>
            </a:r>
          </a:p>
          <a:p>
            <a:pPr lvl="0" algn="just">
              <a:lnSpc>
                <a:spcPct val="150000"/>
              </a:lnSpc>
            </a:pP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Terdapat</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 3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tahap</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dalam</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membuat</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 decision tree :</a:t>
            </a:r>
          </a:p>
          <a:p>
            <a:pPr marL="342900" lvl="0" indent="-342900" algn="just">
              <a:lnSpc>
                <a:spcPct val="150000"/>
              </a:lnSpc>
              <a:buAutoNum type="arabicPeriod"/>
            </a:pPr>
            <a:r>
              <a:rPr lang="en-US" sz="1600" b="1" dirty="0" err="1">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Membuat</a:t>
            </a:r>
            <a:r>
              <a:rPr lang="en-US" sz="1600" b="1" dirty="0">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 </a:t>
            </a:r>
            <a:r>
              <a:rPr lang="en-US" sz="1600" b="1" dirty="0" err="1">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keputusan</a:t>
            </a:r>
            <a:r>
              <a:rPr lang="en-US" sz="1600" b="1" dirty="0">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utama</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untuk</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rPr>
              <a:t> </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mengetahui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aksi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lanjutan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atau</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solusi</a:t>
            </a:r>
            <a:endPar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endParaRPr>
          </a:p>
          <a:p>
            <a:pPr marL="342900" lvl="0" indent="-342900" algn="just">
              <a:lnSpc>
                <a:spcPct val="150000"/>
              </a:lnSpc>
              <a:buAutoNum type="arabicPeriod"/>
            </a:pPr>
            <a:r>
              <a:rPr lang="en-US" sz="1600" b="1"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Menambahkan</a:t>
            </a:r>
            <a:r>
              <a:rPr lang="en-US" sz="1600" b="1"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b="1"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simpul</a:t>
            </a:r>
            <a:r>
              <a:rPr lang="en-US" sz="1600" b="1"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b="1"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keputusan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untuk</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menggambarkan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solusi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yang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mungkin</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diambil</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a:t>
            </a:r>
          </a:p>
          <a:p>
            <a:pPr marL="342900" lvl="0" indent="-342900" algn="just">
              <a:lnSpc>
                <a:spcPct val="150000"/>
              </a:lnSpc>
              <a:buAutoNum type="arabicPeriod"/>
            </a:pPr>
            <a:r>
              <a:rPr lang="en-US" sz="1600" b="1"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Titik</a:t>
            </a:r>
            <a:r>
              <a:rPr lang="en-US" sz="1600" b="1"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b="1"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akhir</a:t>
            </a:r>
            <a:r>
              <a:rPr lang="en-US" sz="1600" b="1"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yang </a:t>
            </a:r>
            <a:r>
              <a:rPr lang="en-US" sz="1600" dirty="0" err="1">
                <a:solidFill>
                  <a:schemeClr val="tx1">
                    <a:lumMod val="95000"/>
                    <a:lumOff val="5000"/>
                  </a:schemeClr>
                </a:solidFill>
                <a:latin typeface="Open Sans" panose="020B0604020202020204" charset="0"/>
                <a:ea typeface="Open Sans" panose="020B0604020202020204" charset="0"/>
                <a:cs typeface="Open Sans" panose="020B0604020202020204" charset="0"/>
              </a:rPr>
              <a:t>berarti</a:t>
            </a:r>
            <a:r>
              <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 </a:t>
            </a:r>
            <a:r>
              <a:rPr lang="sv-SE" sz="1600" dirty="0">
                <a:solidFill>
                  <a:schemeClr val="tx1">
                    <a:lumMod val="95000"/>
                    <a:lumOff val="5000"/>
                  </a:schemeClr>
                </a:solidFill>
                <a:latin typeface="Open Sans" panose="020B0604020202020204" charset="0"/>
                <a:ea typeface="Open Sans" panose="020B0604020202020204" charset="0"/>
                <a:cs typeface="Open Sans" panose="020B0604020202020204" charset="0"/>
              </a:rPr>
              <a:t>keputusan berarti tidak ada lagi pilihan yang harus diambil atau peluang yang harus diperhitungkan lagi.</a:t>
            </a:r>
            <a:endParaRPr lang="en-US" sz="1600" dirty="0">
              <a:solidFill>
                <a:schemeClr val="tx1">
                  <a:lumMod val="95000"/>
                  <a:lumOff val="5000"/>
                </a:schemeClr>
              </a:solidFill>
              <a:latin typeface="Open Sans" panose="020B0604020202020204" charset="0"/>
              <a:ea typeface="Open Sans" panose="020B0604020202020204" charset="0"/>
              <a:cs typeface="Open Sans" panose="020B0604020202020204" charset="0"/>
            </a:endParaRPr>
          </a:p>
          <a:p>
            <a:pPr marL="342900" lvl="0" indent="-342900" algn="just">
              <a:lnSpc>
                <a:spcPct val="150000"/>
              </a:lnSpc>
              <a:buAutoNum type="arabicPeriod"/>
            </a:pPr>
            <a:endParaRPr sz="1600" dirty="0">
              <a:solidFill>
                <a:schemeClr val="tx1">
                  <a:lumMod val="95000"/>
                  <a:lumOff val="5000"/>
                </a:schemeClr>
              </a:solidFill>
              <a:latin typeface="Open Sans" panose="020B0604020202020204" charset="0"/>
              <a:ea typeface="Open Sans" panose="020B0604020202020204" charset="0"/>
              <a:cs typeface="Open Sans" panose="020B0604020202020204" charset="0"/>
              <a:sym typeface="Open Sans"/>
            </a:endParaRPr>
          </a:p>
        </p:txBody>
      </p:sp>
      <p:sp>
        <p:nvSpPr>
          <p:cNvPr id="156" name="Google Shape;156;p3"/>
          <p:cNvSpPr txBox="1"/>
          <p:nvPr/>
        </p:nvSpPr>
        <p:spPr>
          <a:xfrm>
            <a:off x="9546028" y="2258351"/>
            <a:ext cx="7100700" cy="430695"/>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dirty="0">
                <a:solidFill>
                  <a:srgbClr val="F6A429"/>
                </a:solidFill>
                <a:latin typeface="Open Sans"/>
                <a:ea typeface="Open Sans"/>
                <a:cs typeface="Open Sans"/>
                <a:sym typeface="Open Sans"/>
              </a:rPr>
              <a:t>01. </a:t>
            </a:r>
            <a:r>
              <a:rPr lang="en-US" sz="1999" b="1" dirty="0">
                <a:solidFill>
                  <a:srgbClr val="F6A429"/>
                </a:solidFill>
                <a:latin typeface="Open Sans"/>
                <a:ea typeface="Open Sans"/>
                <a:cs typeface="Open Sans"/>
                <a:sym typeface="Open Sans"/>
              </a:rPr>
              <a:t>Decision Tree</a:t>
            </a:r>
            <a:endParaRPr dirty="0"/>
          </a:p>
        </p:txBody>
      </p:sp>
      <p:sp>
        <p:nvSpPr>
          <p:cNvPr id="157" name="Google Shape;157;p3"/>
          <p:cNvSpPr txBox="1"/>
          <p:nvPr/>
        </p:nvSpPr>
        <p:spPr>
          <a:xfrm>
            <a:off x="9585485" y="8361247"/>
            <a:ext cx="7415582" cy="110741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99" dirty="0" err="1">
                <a:solidFill>
                  <a:srgbClr val="171616"/>
                </a:solidFill>
                <a:latin typeface="Open Sans"/>
                <a:ea typeface="Open Sans"/>
                <a:cs typeface="Open Sans"/>
                <a:sym typeface="Open Sans"/>
              </a:rPr>
              <a:t>Algoritma</a:t>
            </a:r>
            <a:r>
              <a:rPr lang="en-US" sz="1599" dirty="0">
                <a:solidFill>
                  <a:srgbClr val="171616"/>
                </a:solidFill>
                <a:latin typeface="Open Sans"/>
                <a:ea typeface="Open Sans"/>
                <a:cs typeface="Open Sans"/>
                <a:sym typeface="Open Sans"/>
              </a:rPr>
              <a:t> KNN </a:t>
            </a:r>
            <a:r>
              <a:rPr lang="en-US" sz="1599" dirty="0" err="1">
                <a:solidFill>
                  <a:srgbClr val="171616"/>
                </a:solidFill>
                <a:latin typeface="Open Sans"/>
                <a:ea typeface="Open Sans"/>
                <a:cs typeface="Open Sans"/>
                <a:sym typeface="Open Sans"/>
              </a:rPr>
              <a:t>atau</a:t>
            </a:r>
            <a:r>
              <a:rPr lang="en-US" sz="1599" dirty="0">
                <a:solidFill>
                  <a:srgbClr val="171616"/>
                </a:solidFill>
                <a:latin typeface="Open Sans"/>
                <a:ea typeface="Open Sans"/>
                <a:cs typeface="Open Sans"/>
                <a:sym typeface="Open Sans"/>
              </a:rPr>
              <a:t> K-Nearest Neighbor </a:t>
            </a:r>
            <a:r>
              <a:rPr lang="en-US" sz="1599" dirty="0" err="1">
                <a:solidFill>
                  <a:srgbClr val="171616"/>
                </a:solidFill>
                <a:latin typeface="Open Sans"/>
                <a:ea typeface="Open Sans"/>
                <a:cs typeface="Open Sans"/>
                <a:sym typeface="Open Sans"/>
              </a:rPr>
              <a:t>adalah</a:t>
            </a:r>
            <a:r>
              <a:rPr lang="en-US" sz="1599" dirty="0">
                <a:solidFill>
                  <a:srgbClr val="171616"/>
                </a:solidFill>
                <a:latin typeface="Open Sans"/>
                <a:ea typeface="Open Sans"/>
                <a:cs typeface="Open Sans"/>
                <a:sym typeface="Open Sans"/>
              </a:rPr>
              <a:t> salah </a:t>
            </a:r>
            <a:r>
              <a:rPr lang="en-US" sz="1599" dirty="0" err="1">
                <a:solidFill>
                  <a:srgbClr val="171616"/>
                </a:solidFill>
                <a:latin typeface="Open Sans"/>
                <a:ea typeface="Open Sans"/>
                <a:cs typeface="Open Sans"/>
                <a:sym typeface="Open Sans"/>
              </a:rPr>
              <a:t>satu</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algoritma</a:t>
            </a:r>
            <a:r>
              <a:rPr lang="en-US" sz="1599" dirty="0">
                <a:solidFill>
                  <a:srgbClr val="171616"/>
                </a:solidFill>
                <a:latin typeface="Open Sans"/>
                <a:ea typeface="Open Sans"/>
                <a:cs typeface="Open Sans"/>
                <a:sym typeface="Open Sans"/>
              </a:rPr>
              <a:t> yang </a:t>
            </a:r>
            <a:r>
              <a:rPr lang="en-US" sz="1599" dirty="0" err="1">
                <a:solidFill>
                  <a:srgbClr val="171616"/>
                </a:solidFill>
                <a:latin typeface="Open Sans"/>
                <a:ea typeface="Open Sans"/>
                <a:cs typeface="Open Sans"/>
                <a:sym typeface="Open Sans"/>
              </a:rPr>
              <a:t>banyak</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digunakan</a:t>
            </a:r>
            <a:r>
              <a:rPr lang="en-US" sz="1599" dirty="0">
                <a:solidFill>
                  <a:srgbClr val="171616"/>
                </a:solidFill>
                <a:latin typeface="Open Sans"/>
                <a:ea typeface="Open Sans"/>
                <a:cs typeface="Open Sans"/>
                <a:sym typeface="Open Sans"/>
              </a:rPr>
              <a:t> di dunia machine learning </a:t>
            </a:r>
            <a:r>
              <a:rPr lang="en-US" sz="1599" dirty="0" err="1">
                <a:solidFill>
                  <a:srgbClr val="171616"/>
                </a:solidFill>
                <a:latin typeface="Open Sans"/>
                <a:ea typeface="Open Sans"/>
                <a:cs typeface="Open Sans"/>
                <a:sym typeface="Open Sans"/>
              </a:rPr>
              <a:t>untuk</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kasus</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klasifikasi</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Disini</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saya</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akan</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membahas</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tentang</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cara</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kerja</a:t>
            </a:r>
            <a:r>
              <a:rPr lang="en-US" sz="1599" dirty="0">
                <a:solidFill>
                  <a:srgbClr val="171616"/>
                </a:solidFill>
                <a:latin typeface="Open Sans"/>
                <a:ea typeface="Open Sans"/>
                <a:cs typeface="Open Sans"/>
                <a:sym typeface="Open Sans"/>
              </a:rPr>
              <a:t> </a:t>
            </a:r>
            <a:r>
              <a:rPr lang="en-US" sz="1599" dirty="0" err="1">
                <a:solidFill>
                  <a:srgbClr val="171616"/>
                </a:solidFill>
                <a:latin typeface="Open Sans"/>
                <a:ea typeface="Open Sans"/>
                <a:cs typeface="Open Sans"/>
                <a:sym typeface="Open Sans"/>
              </a:rPr>
              <a:t>algoritma</a:t>
            </a:r>
            <a:r>
              <a:rPr lang="en-US" sz="1599" dirty="0">
                <a:solidFill>
                  <a:srgbClr val="171616"/>
                </a:solidFill>
                <a:latin typeface="Open Sans"/>
                <a:ea typeface="Open Sans"/>
                <a:cs typeface="Open Sans"/>
                <a:sym typeface="Open Sans"/>
              </a:rPr>
              <a:t> KNN.</a:t>
            </a:r>
            <a:endParaRPr dirty="0"/>
          </a:p>
        </p:txBody>
      </p:sp>
      <p:sp>
        <p:nvSpPr>
          <p:cNvPr id="158" name="Google Shape;158;p3"/>
          <p:cNvSpPr txBox="1"/>
          <p:nvPr/>
        </p:nvSpPr>
        <p:spPr>
          <a:xfrm>
            <a:off x="9585485" y="7872457"/>
            <a:ext cx="7100700" cy="3078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dirty="0">
                <a:solidFill>
                  <a:srgbClr val="F6A429"/>
                </a:solidFill>
                <a:latin typeface="Open Sans"/>
                <a:ea typeface="Open Sans"/>
                <a:cs typeface="Open Sans"/>
                <a:sym typeface="Open Sans"/>
              </a:rPr>
              <a:t>02. </a:t>
            </a:r>
            <a:r>
              <a:rPr lang="en-US" sz="1999" b="1" dirty="0">
                <a:solidFill>
                  <a:srgbClr val="F6A429"/>
                </a:solidFill>
                <a:latin typeface="Open Sans"/>
                <a:ea typeface="Open Sans"/>
                <a:cs typeface="Open Sans"/>
                <a:sym typeface="Open Sans"/>
              </a:rPr>
              <a:t>K-NN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p:nvPr/>
        </p:nvSpPr>
        <p:spPr>
          <a:xfrm>
            <a:off x="17835213" y="7063676"/>
            <a:ext cx="452787" cy="2194624"/>
          </a:xfrm>
          <a:custGeom>
            <a:avLst/>
            <a:gdLst/>
            <a:ahLst/>
            <a:cxnLst/>
            <a:rect l="l" t="t" r="r" b="b"/>
            <a:pathLst>
              <a:path w="293277" h="1421492" extrusionOk="0">
                <a:moveTo>
                  <a:pt x="0" y="0"/>
                </a:moveTo>
                <a:lnTo>
                  <a:pt x="293277" y="0"/>
                </a:lnTo>
                <a:lnTo>
                  <a:pt x="293277" y="1421492"/>
                </a:lnTo>
                <a:lnTo>
                  <a:pt x="0" y="1421492"/>
                </a:lnTo>
                <a:close/>
              </a:path>
            </a:pathLst>
          </a:custGeom>
          <a:solidFill>
            <a:srgbClr val="F6A429"/>
          </a:solidFill>
          <a:ln>
            <a:noFill/>
          </a:ln>
        </p:spPr>
      </p:sp>
      <p:pic>
        <p:nvPicPr>
          <p:cNvPr id="164" name="Google Shape;164;p4"/>
          <p:cNvPicPr preferRelativeResize="0"/>
          <p:nvPr/>
        </p:nvPicPr>
        <p:blipFill rotWithShape="1">
          <a:blip r:embed="rId3">
            <a:alphaModFix/>
          </a:blip>
          <a:srcRect/>
          <a:stretch/>
        </p:blipFill>
        <p:spPr>
          <a:xfrm>
            <a:off x="1028700" y="784656"/>
            <a:ext cx="239123" cy="244044"/>
          </a:xfrm>
          <a:prstGeom prst="rect">
            <a:avLst/>
          </a:prstGeom>
          <a:noFill/>
          <a:ln>
            <a:noFill/>
          </a:ln>
        </p:spPr>
      </p:pic>
      <p:sp>
        <p:nvSpPr>
          <p:cNvPr id="165" name="Google Shape;165;p4"/>
          <p:cNvSpPr txBox="1"/>
          <p:nvPr/>
        </p:nvSpPr>
        <p:spPr>
          <a:xfrm>
            <a:off x="1450694" y="756081"/>
            <a:ext cx="2354754" cy="2571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171616"/>
                </a:solidFill>
                <a:latin typeface="Open Sans"/>
                <a:ea typeface="Open Sans"/>
                <a:cs typeface="Open Sans"/>
                <a:sym typeface="Open Sans"/>
              </a:rPr>
              <a:t>Arowwai Industries</a:t>
            </a:r>
            <a:endParaRPr/>
          </a:p>
        </p:txBody>
      </p:sp>
      <p:sp>
        <p:nvSpPr>
          <p:cNvPr id="166" name="Google Shape;166;p4"/>
          <p:cNvSpPr/>
          <p:nvPr/>
        </p:nvSpPr>
        <p:spPr>
          <a:xfrm>
            <a:off x="9144000" y="0"/>
            <a:ext cx="8115300" cy="10287000"/>
          </a:xfrm>
          <a:custGeom>
            <a:avLst/>
            <a:gdLst/>
            <a:ahLst/>
            <a:cxnLst/>
            <a:rect l="l" t="t" r="r" b="b"/>
            <a:pathLst>
              <a:path w="4232162" h="5364713" extrusionOk="0">
                <a:moveTo>
                  <a:pt x="0" y="0"/>
                </a:moveTo>
                <a:lnTo>
                  <a:pt x="4232162" y="0"/>
                </a:lnTo>
                <a:lnTo>
                  <a:pt x="4232162" y="5364713"/>
                </a:lnTo>
                <a:lnTo>
                  <a:pt x="0" y="5364713"/>
                </a:lnTo>
                <a:close/>
              </a:path>
            </a:pathLst>
          </a:custGeom>
          <a:solidFill>
            <a:srgbClr val="20252F"/>
          </a:solidFill>
          <a:ln>
            <a:noFill/>
          </a:ln>
        </p:spPr>
      </p:sp>
      <p:sp>
        <p:nvSpPr>
          <p:cNvPr id="167" name="Google Shape;167;p4"/>
          <p:cNvSpPr txBox="1"/>
          <p:nvPr/>
        </p:nvSpPr>
        <p:spPr>
          <a:xfrm>
            <a:off x="751800" y="5969725"/>
            <a:ext cx="7640400" cy="1930200"/>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5500">
                <a:latin typeface="Montserrat ExtraBold"/>
                <a:ea typeface="Montserrat ExtraBold"/>
                <a:cs typeface="Montserrat ExtraBold"/>
                <a:sym typeface="Montserrat ExtraBold"/>
              </a:rPr>
              <a:t>3. Alasan Metode      digunakan </a:t>
            </a:r>
            <a:endParaRPr/>
          </a:p>
        </p:txBody>
      </p:sp>
      <p:sp>
        <p:nvSpPr>
          <p:cNvPr id="168" name="Google Shape;168;p4"/>
          <p:cNvSpPr txBox="1"/>
          <p:nvPr/>
        </p:nvSpPr>
        <p:spPr>
          <a:xfrm>
            <a:off x="10291359" y="6303054"/>
            <a:ext cx="6773100" cy="3791807"/>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Decision Tree :</a:t>
            </a:r>
          </a:p>
          <a:p>
            <a:pPr marL="285750" indent="-285750">
              <a:lnSpc>
                <a:spcPct val="140025"/>
              </a:lnSpc>
              <a:buFont typeface="Wingdings" panose="05000000000000000000" pitchFamily="2" charset="2"/>
              <a:buChar char="q"/>
            </a:pPr>
            <a:r>
              <a:rPr lang="sv-SE" sz="1600" dirty="0">
                <a:solidFill>
                  <a:schemeClr val="bg1"/>
                </a:solidFill>
                <a:latin typeface="Open Sans" panose="020B0604020202020204" charset="0"/>
                <a:ea typeface="Open Sans" panose="020B0604020202020204" charset="0"/>
                <a:cs typeface="Open Sans" panose="020B0604020202020204" charset="0"/>
              </a:rPr>
              <a:t>Dapat bekerja dengan variabel numerik maupun kategoris.</a:t>
            </a:r>
          </a:p>
          <a:p>
            <a:pPr marL="285750" indent="-285750">
              <a:lnSpc>
                <a:spcPct val="140025"/>
              </a:lnSpc>
              <a:buFont typeface="Wingdings" panose="05000000000000000000" pitchFamily="2" charset="2"/>
              <a:buChar char="q"/>
            </a:pPr>
            <a:r>
              <a:rPr lang="en-US" sz="1600" dirty="0" err="1">
                <a:solidFill>
                  <a:schemeClr val="bg1"/>
                </a:solidFill>
                <a:latin typeface="Open Sans" panose="020B0604020202020204" charset="0"/>
                <a:ea typeface="Open Sans" panose="020B0604020202020204" charset="0"/>
                <a:cs typeface="Open Sans" panose="020B0604020202020204" charset="0"/>
              </a:rPr>
              <a:t>Bisa</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dilakukan</a:t>
            </a:r>
            <a:r>
              <a:rPr lang="en-US" sz="1600" dirty="0">
                <a:solidFill>
                  <a:schemeClr val="bg1"/>
                </a:solidFill>
                <a:latin typeface="Open Sans" panose="020B0604020202020204" charset="0"/>
                <a:ea typeface="Open Sans" panose="020B0604020202020204" charset="0"/>
                <a:cs typeface="Open Sans" panose="020B0604020202020204" charset="0"/>
              </a:rPr>
              <a:t> break down pada proses </a:t>
            </a:r>
            <a:r>
              <a:rPr lang="en-US" sz="1600" dirty="0" err="1">
                <a:solidFill>
                  <a:schemeClr val="bg1"/>
                </a:solidFill>
                <a:latin typeface="Open Sans" panose="020B0604020202020204" charset="0"/>
                <a:ea typeface="Open Sans" panose="020B0604020202020204" charset="0"/>
                <a:cs typeface="Open Sans" panose="020B0604020202020204" charset="0"/>
              </a:rPr>
              <a:t>pengambilan</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keputusan</a:t>
            </a:r>
            <a:r>
              <a:rPr lang="en-US" sz="1600" dirty="0">
                <a:solidFill>
                  <a:schemeClr val="bg1"/>
                </a:solidFill>
                <a:latin typeface="Open Sans" panose="020B0604020202020204" charset="0"/>
                <a:ea typeface="Open Sans" panose="020B0604020202020204" charset="0"/>
                <a:cs typeface="Open Sans" panose="020B0604020202020204" charset="0"/>
              </a:rPr>
              <a:t> yang </a:t>
            </a:r>
            <a:r>
              <a:rPr lang="en-US" sz="1600" dirty="0" err="1">
                <a:solidFill>
                  <a:schemeClr val="bg1"/>
                </a:solidFill>
                <a:latin typeface="Open Sans" panose="020B0604020202020204" charset="0"/>
                <a:ea typeface="Open Sans" panose="020B0604020202020204" charset="0"/>
                <a:cs typeface="Open Sans" panose="020B0604020202020204" charset="0"/>
              </a:rPr>
              <a:t>kompleks</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menjadi</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lebih</a:t>
            </a:r>
            <a:r>
              <a:rPr lang="en-US" sz="1600" dirty="0">
                <a:solidFill>
                  <a:schemeClr val="bg1"/>
                </a:solidFill>
                <a:latin typeface="Open Sans" panose="020B0604020202020204" charset="0"/>
                <a:ea typeface="Open Sans" panose="020B0604020202020204" charset="0"/>
                <a:cs typeface="Open Sans" panose="020B0604020202020204" charset="0"/>
              </a:rPr>
              <a:t> simple</a:t>
            </a:r>
          </a:p>
          <a:p>
            <a:pPr marL="285750" indent="-285750">
              <a:lnSpc>
                <a:spcPct val="140025"/>
              </a:lnSpc>
              <a:buFont typeface="Wingdings" panose="05000000000000000000" pitchFamily="2" charset="2"/>
              <a:buChar char="q"/>
            </a:pPr>
            <a:r>
              <a:rPr lang="en-US" sz="1600" dirty="0" err="1">
                <a:solidFill>
                  <a:schemeClr val="bg1"/>
                </a:solidFill>
                <a:latin typeface="Open Sans" panose="020B0604020202020204" charset="0"/>
                <a:ea typeface="Open Sans" panose="020B0604020202020204" charset="0"/>
                <a:cs typeface="Open Sans" panose="020B0604020202020204" charset="0"/>
              </a:rPr>
              <a:t>Membantu</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untuk</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memikirkan</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semua</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kemungkinan</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hasil</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untuk</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suatu</a:t>
            </a:r>
            <a:r>
              <a:rPr lang="en-US" sz="1600" dirty="0">
                <a:solidFill>
                  <a:schemeClr val="bg1"/>
                </a:solidFill>
                <a:latin typeface="Open Sans" panose="020B0604020202020204" charset="0"/>
                <a:ea typeface="Open Sans" panose="020B0604020202020204" charset="0"/>
                <a:cs typeface="Open Sans" panose="020B0604020202020204" charset="0"/>
              </a:rPr>
              <a:t> </a:t>
            </a:r>
            <a:r>
              <a:rPr lang="en-US" sz="1600" dirty="0" err="1">
                <a:solidFill>
                  <a:schemeClr val="bg1"/>
                </a:solidFill>
                <a:latin typeface="Open Sans" panose="020B0604020202020204" charset="0"/>
                <a:ea typeface="Open Sans" panose="020B0604020202020204" charset="0"/>
                <a:cs typeface="Open Sans" panose="020B0604020202020204" charset="0"/>
              </a:rPr>
              <a:t>masalah</a:t>
            </a:r>
            <a:endParaRPr lang="sv-SE" sz="1600" dirty="0">
              <a:solidFill>
                <a:schemeClr val="bg1"/>
              </a:solidFill>
              <a:latin typeface="Open Sans" panose="020B0604020202020204" charset="0"/>
              <a:ea typeface="Open Sans" panose="020B0604020202020204" charset="0"/>
              <a:cs typeface="Open Sans" panose="020B0604020202020204" charset="0"/>
            </a:endParaRPr>
          </a:p>
          <a:p>
            <a:pPr marL="0" marR="0" lvl="0" indent="0" algn="l" rtl="0">
              <a:lnSpc>
                <a:spcPct val="140025"/>
              </a:lnSpc>
              <a:spcBef>
                <a:spcPts val="0"/>
              </a:spcBef>
              <a:spcAft>
                <a:spcPts val="0"/>
              </a:spcAft>
              <a:buNone/>
            </a:pPr>
            <a:endParaRPr sz="1600" dirty="0">
              <a:solidFill>
                <a:schemeClr val="bg1"/>
              </a:solidFill>
              <a:latin typeface="Open Sans" panose="020B0604020202020204" charset="0"/>
              <a:ea typeface="Open Sans" panose="020B0604020202020204" charset="0"/>
              <a:cs typeface="Open Sans" panose="020B0604020202020204" charset="0"/>
              <a:sym typeface="Open Sans"/>
            </a:endParaRPr>
          </a:p>
          <a:p>
            <a:pPr marL="0" marR="0" lvl="0" indent="0" algn="l" rtl="0">
              <a:lnSpc>
                <a:spcPct val="140025"/>
              </a:lnSpc>
              <a:spcBef>
                <a:spcPts val="0"/>
              </a:spcBef>
              <a:spcAft>
                <a:spcPts val="0"/>
              </a:spcAft>
              <a:buSzPts val="1100"/>
              <a:buNone/>
            </a:pP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K-NN :</a:t>
            </a:r>
            <a:endParaRPr sz="1600" dirty="0">
              <a:solidFill>
                <a:schemeClr val="bg1"/>
              </a:solidFill>
              <a:latin typeface="Open Sans" panose="020B0604020202020204" charset="0"/>
              <a:ea typeface="Open Sans" panose="020B0604020202020204" charset="0"/>
              <a:cs typeface="Open Sans" panose="020B0604020202020204" charset="0"/>
              <a:sym typeface="Open Sans"/>
            </a:endParaRPr>
          </a:p>
          <a:p>
            <a:pPr marL="0" marR="0" lvl="0" indent="0" algn="l" rtl="0">
              <a:lnSpc>
                <a:spcPct val="140025"/>
              </a:lnSpc>
              <a:spcBef>
                <a:spcPts val="0"/>
              </a:spcBef>
              <a:spcAft>
                <a:spcPts val="0"/>
              </a:spcAft>
              <a:buClr>
                <a:schemeClr val="dk1"/>
              </a:buClr>
              <a:buSzPts val="1100"/>
              <a:buFont typeface="Arial"/>
              <a:buNone/>
            </a:pP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Memiliki</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keunggulan</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dapat</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mengklasifikasikan</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data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calon</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pegawai</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yang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tidak</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diketahui</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dengan</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adanya</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data </a:t>
            </a:r>
            <a:r>
              <a:rPr lang="en-US" sz="1600" dirty="0" err="1">
                <a:solidFill>
                  <a:schemeClr val="bg1"/>
                </a:solidFill>
                <a:latin typeface="Open Sans" panose="020B0604020202020204" charset="0"/>
                <a:ea typeface="Open Sans" panose="020B0604020202020204" charset="0"/>
                <a:cs typeface="Open Sans" panose="020B0604020202020204" charset="0"/>
                <a:sym typeface="Open Sans"/>
              </a:rPr>
              <a:t>latih</a:t>
            </a:r>
            <a:r>
              <a:rPr lang="en-US" sz="1600" dirty="0">
                <a:solidFill>
                  <a:schemeClr val="bg1"/>
                </a:solidFill>
                <a:latin typeface="Open Sans" panose="020B0604020202020204" charset="0"/>
                <a:ea typeface="Open Sans" panose="020B0604020202020204" charset="0"/>
                <a:cs typeface="Open Sans" panose="020B0604020202020204" charset="0"/>
                <a:sym typeface="Open Sans"/>
              </a:rPr>
              <a:t> dan data uji. </a:t>
            </a:r>
            <a:endParaRPr sz="1600" dirty="0">
              <a:solidFill>
                <a:schemeClr val="bg1"/>
              </a:solidFill>
              <a:latin typeface="Open Sans" panose="020B0604020202020204" charset="0"/>
              <a:ea typeface="Open Sans" panose="020B0604020202020204" charset="0"/>
              <a:cs typeface="Open Sans" panose="020B0604020202020204" charset="0"/>
              <a:sym typeface="Open Sans"/>
            </a:endParaRPr>
          </a:p>
          <a:p>
            <a:pPr marL="0" marR="0" lvl="0" indent="0" algn="l" rtl="0">
              <a:lnSpc>
                <a:spcPct val="140025"/>
              </a:lnSpc>
              <a:spcBef>
                <a:spcPts val="0"/>
              </a:spcBef>
              <a:spcAft>
                <a:spcPts val="0"/>
              </a:spcAft>
              <a:buNone/>
            </a:pPr>
            <a:endParaRPr sz="1600" dirty="0">
              <a:solidFill>
                <a:schemeClr val="bg1"/>
              </a:solidFill>
              <a:latin typeface="Open Sans" panose="020B0604020202020204" charset="0"/>
              <a:ea typeface="Open Sans" panose="020B0604020202020204" charset="0"/>
              <a:cs typeface="Open Sans" panose="020B0604020202020204" charset="0"/>
              <a:sym typeface="Open Sans"/>
            </a:endParaRPr>
          </a:p>
        </p:txBody>
      </p:sp>
      <p:sp>
        <p:nvSpPr>
          <p:cNvPr id="169" name="Google Shape;169;p4"/>
          <p:cNvSpPr txBox="1"/>
          <p:nvPr/>
        </p:nvSpPr>
        <p:spPr>
          <a:xfrm>
            <a:off x="10291359" y="5656125"/>
            <a:ext cx="5820579" cy="339725"/>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dirty="0">
                <a:solidFill>
                  <a:srgbClr val="F6A429"/>
                </a:solidFill>
                <a:latin typeface="Open Sans"/>
                <a:ea typeface="Open Sans"/>
                <a:cs typeface="Open Sans"/>
                <a:sym typeface="Open Sans"/>
              </a:rPr>
              <a:t>Description Here</a:t>
            </a:r>
            <a:endParaRPr dirty="0"/>
          </a:p>
        </p:txBody>
      </p:sp>
      <p:pic>
        <p:nvPicPr>
          <p:cNvPr id="170" name="Google Shape;170;p4"/>
          <p:cNvPicPr preferRelativeResize="0"/>
          <p:nvPr/>
        </p:nvPicPr>
        <p:blipFill>
          <a:blip r:embed="rId4">
            <a:alphaModFix/>
          </a:blip>
          <a:stretch>
            <a:fillRect/>
          </a:stretch>
        </p:blipFill>
        <p:spPr>
          <a:xfrm>
            <a:off x="1344700" y="1744950"/>
            <a:ext cx="7799299" cy="3154700"/>
          </a:xfrm>
          <a:prstGeom prst="rect">
            <a:avLst/>
          </a:prstGeom>
          <a:noFill/>
          <a:ln>
            <a:noFill/>
          </a:ln>
        </p:spPr>
      </p:pic>
      <p:pic>
        <p:nvPicPr>
          <p:cNvPr id="171" name="Google Shape;171;p4"/>
          <p:cNvPicPr preferRelativeResize="0"/>
          <p:nvPr/>
        </p:nvPicPr>
        <p:blipFill>
          <a:blip r:embed="rId5">
            <a:alphaModFix/>
          </a:blip>
          <a:stretch>
            <a:fillRect/>
          </a:stretch>
        </p:blipFill>
        <p:spPr>
          <a:xfrm>
            <a:off x="9144000" y="1744950"/>
            <a:ext cx="8115299" cy="315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p:nvPr/>
        </p:nvSpPr>
        <p:spPr>
          <a:xfrm>
            <a:off x="0" y="3991152"/>
            <a:ext cx="18287709" cy="6295749"/>
          </a:xfrm>
          <a:custGeom>
            <a:avLst/>
            <a:gdLst/>
            <a:ahLst/>
            <a:cxnLst/>
            <a:rect l="l" t="t" r="r" b="b"/>
            <a:pathLst>
              <a:path w="9537267" h="3283311" extrusionOk="0">
                <a:moveTo>
                  <a:pt x="0" y="0"/>
                </a:moveTo>
                <a:lnTo>
                  <a:pt x="9537267" y="0"/>
                </a:lnTo>
                <a:lnTo>
                  <a:pt x="9537267" y="3283311"/>
                </a:lnTo>
                <a:lnTo>
                  <a:pt x="0" y="3283311"/>
                </a:lnTo>
                <a:close/>
              </a:path>
            </a:pathLst>
          </a:custGeom>
          <a:solidFill>
            <a:srgbClr val="20252F"/>
          </a:solidFill>
          <a:ln>
            <a:noFill/>
          </a:ln>
        </p:spPr>
      </p:sp>
      <p:sp>
        <p:nvSpPr>
          <p:cNvPr id="177" name="Google Shape;177;p5"/>
          <p:cNvSpPr/>
          <p:nvPr/>
        </p:nvSpPr>
        <p:spPr>
          <a:xfrm>
            <a:off x="17835213" y="7063676"/>
            <a:ext cx="452787" cy="2194624"/>
          </a:xfrm>
          <a:custGeom>
            <a:avLst/>
            <a:gdLst/>
            <a:ahLst/>
            <a:cxnLst/>
            <a:rect l="l" t="t" r="r" b="b"/>
            <a:pathLst>
              <a:path w="293277" h="1421492" extrusionOk="0">
                <a:moveTo>
                  <a:pt x="0" y="0"/>
                </a:moveTo>
                <a:lnTo>
                  <a:pt x="293277" y="0"/>
                </a:lnTo>
                <a:lnTo>
                  <a:pt x="293277" y="1421492"/>
                </a:lnTo>
                <a:lnTo>
                  <a:pt x="0" y="1421492"/>
                </a:lnTo>
                <a:close/>
              </a:path>
            </a:pathLst>
          </a:custGeom>
          <a:solidFill>
            <a:srgbClr val="F6A429"/>
          </a:solidFill>
          <a:ln>
            <a:noFill/>
          </a:ln>
        </p:spPr>
      </p:sp>
      <p:pic>
        <p:nvPicPr>
          <p:cNvPr id="178" name="Google Shape;178;p5"/>
          <p:cNvPicPr preferRelativeResize="0"/>
          <p:nvPr/>
        </p:nvPicPr>
        <p:blipFill rotWithShape="1">
          <a:blip r:embed="rId3">
            <a:alphaModFix/>
          </a:blip>
          <a:srcRect/>
          <a:stretch/>
        </p:blipFill>
        <p:spPr>
          <a:xfrm>
            <a:off x="1028700" y="784656"/>
            <a:ext cx="239123" cy="244044"/>
          </a:xfrm>
          <a:prstGeom prst="rect">
            <a:avLst/>
          </a:prstGeom>
          <a:noFill/>
          <a:ln>
            <a:noFill/>
          </a:ln>
        </p:spPr>
      </p:pic>
      <p:pic>
        <p:nvPicPr>
          <p:cNvPr id="179" name="Google Shape;179;p5"/>
          <p:cNvPicPr preferRelativeResize="0"/>
          <p:nvPr/>
        </p:nvPicPr>
        <p:blipFill rotWithShape="1">
          <a:blip r:embed="rId4">
            <a:alphaModFix/>
          </a:blip>
          <a:srcRect l="28690" r="23802"/>
          <a:stretch/>
        </p:blipFill>
        <p:spPr>
          <a:xfrm>
            <a:off x="2628071" y="0"/>
            <a:ext cx="6515929" cy="10287000"/>
          </a:xfrm>
          <a:prstGeom prst="rect">
            <a:avLst/>
          </a:prstGeom>
          <a:noFill/>
          <a:ln>
            <a:noFill/>
          </a:ln>
        </p:spPr>
      </p:pic>
      <p:sp>
        <p:nvSpPr>
          <p:cNvPr id="180" name="Google Shape;180;p5"/>
          <p:cNvSpPr txBox="1"/>
          <p:nvPr/>
        </p:nvSpPr>
        <p:spPr>
          <a:xfrm>
            <a:off x="1450694" y="756081"/>
            <a:ext cx="2354754" cy="2571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171616"/>
                </a:solidFill>
                <a:latin typeface="Open Sans"/>
                <a:ea typeface="Open Sans"/>
                <a:cs typeface="Open Sans"/>
                <a:sym typeface="Open Sans"/>
              </a:rPr>
              <a:t>Arowwai Industries</a:t>
            </a:r>
            <a:endParaRPr/>
          </a:p>
        </p:txBody>
      </p:sp>
      <p:sp>
        <p:nvSpPr>
          <p:cNvPr id="181" name="Google Shape;181;p5"/>
          <p:cNvSpPr txBox="1"/>
          <p:nvPr/>
        </p:nvSpPr>
        <p:spPr>
          <a:xfrm>
            <a:off x="10310355" y="2134870"/>
            <a:ext cx="6948900" cy="846600"/>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5500" b="0" i="0" u="none" strike="noStrike" cap="none">
                <a:solidFill>
                  <a:srgbClr val="000000"/>
                </a:solidFill>
                <a:latin typeface="Montserrat ExtraBold"/>
                <a:ea typeface="Montserrat ExtraBold"/>
                <a:cs typeface="Montserrat ExtraBold"/>
                <a:sym typeface="Montserrat ExtraBold"/>
              </a:rPr>
              <a:t>TARGET </a:t>
            </a:r>
            <a:r>
              <a:rPr lang="en-US" sz="5500">
                <a:latin typeface="Montserrat ExtraBold"/>
                <a:ea typeface="Montserrat ExtraBold"/>
                <a:cs typeface="Montserrat ExtraBold"/>
                <a:sym typeface="Montserrat ExtraBold"/>
              </a:rPr>
              <a:t>AKURASI</a:t>
            </a:r>
            <a:endParaRPr/>
          </a:p>
        </p:txBody>
      </p:sp>
      <p:grpSp>
        <p:nvGrpSpPr>
          <p:cNvPr id="182" name="Google Shape;182;p5"/>
          <p:cNvGrpSpPr/>
          <p:nvPr/>
        </p:nvGrpSpPr>
        <p:grpSpPr>
          <a:xfrm>
            <a:off x="11532168" y="5110585"/>
            <a:ext cx="1762043" cy="955540"/>
            <a:chOff x="0" y="-99312"/>
            <a:chExt cx="2349390" cy="1274053"/>
          </a:xfrm>
        </p:grpSpPr>
        <p:sp>
          <p:nvSpPr>
            <p:cNvPr id="183" name="Google Shape;183;p5"/>
            <p:cNvSpPr txBox="1"/>
            <p:nvPr/>
          </p:nvSpPr>
          <p:spPr>
            <a:xfrm>
              <a:off x="685610" y="755941"/>
              <a:ext cx="978300" cy="418800"/>
            </a:xfrm>
            <a:prstGeom prst="rect">
              <a:avLst/>
            </a:prstGeom>
            <a:noFill/>
            <a:ln>
              <a:noFill/>
            </a:ln>
          </p:spPr>
          <p:txBody>
            <a:bodyPr spcFirstLastPara="1" wrap="square" lIns="0" tIns="0" rIns="0" bIns="0" anchor="t" anchorCtr="0">
              <a:spAutoFit/>
            </a:bodyPr>
            <a:lstStyle/>
            <a:p>
              <a:pPr marL="0" marR="0" lvl="0" indent="0" algn="ctr" rtl="0">
                <a:lnSpc>
                  <a:spcPct val="140049"/>
                </a:lnSpc>
                <a:spcBef>
                  <a:spcPts val="0"/>
                </a:spcBef>
                <a:spcAft>
                  <a:spcPts val="0"/>
                </a:spcAft>
                <a:buNone/>
              </a:pPr>
              <a:r>
                <a:rPr lang="en-US" sz="2040" b="1">
                  <a:solidFill>
                    <a:srgbClr val="FFFFFF"/>
                  </a:solidFill>
                  <a:latin typeface="Open Sans"/>
                  <a:ea typeface="Open Sans"/>
                  <a:cs typeface="Open Sans"/>
                  <a:sym typeface="Open Sans"/>
                </a:rPr>
                <a:t>80</a:t>
              </a:r>
              <a:r>
                <a:rPr lang="en-US" sz="2040" b="1" i="0" u="none" strike="noStrike" cap="none">
                  <a:solidFill>
                    <a:srgbClr val="FFFFFF"/>
                  </a:solidFill>
                  <a:latin typeface="Open Sans"/>
                  <a:ea typeface="Open Sans"/>
                  <a:cs typeface="Open Sans"/>
                  <a:sym typeface="Open Sans"/>
                </a:rPr>
                <a:t>%</a:t>
              </a:r>
              <a:endParaRPr/>
            </a:p>
          </p:txBody>
        </p:sp>
        <p:grpSp>
          <p:nvGrpSpPr>
            <p:cNvPr id="184" name="Google Shape;184;p5"/>
            <p:cNvGrpSpPr/>
            <p:nvPr/>
          </p:nvGrpSpPr>
          <p:grpSpPr>
            <a:xfrm>
              <a:off x="0" y="-99312"/>
              <a:ext cx="2349390" cy="1274007"/>
              <a:chOff x="0" y="-107369"/>
              <a:chExt cx="2540000" cy="1377369"/>
            </a:xfrm>
          </p:grpSpPr>
          <p:sp>
            <p:nvSpPr>
              <p:cNvPr id="185" name="Google Shape;185;p5"/>
              <p:cNvSpPr/>
              <p:nvPr/>
            </p:nvSpPr>
            <p:spPr>
              <a:xfrm>
                <a:off x="0" y="5667"/>
                <a:ext cx="2540000" cy="1264333"/>
              </a:xfrm>
              <a:custGeom>
                <a:avLst/>
                <a:gdLst/>
                <a:ahLst/>
                <a:cxnLst/>
                <a:rect l="l" t="t" r="r" b="b"/>
                <a:pathLst>
                  <a:path w="2540000" h="1264333" extrusionOk="0">
                    <a:moveTo>
                      <a:pt x="0" y="1264333"/>
                    </a:moveTo>
                    <a:cubicBezTo>
                      <a:pt x="3127" y="565148"/>
                      <a:pt x="570808" y="0"/>
                      <a:pt x="1270000" y="0"/>
                    </a:cubicBezTo>
                    <a:cubicBezTo>
                      <a:pt x="1969192" y="0"/>
                      <a:pt x="2536873" y="565148"/>
                      <a:pt x="2540000" y="1264333"/>
                    </a:cubicBezTo>
                    <a:lnTo>
                      <a:pt x="2209800" y="1264333"/>
                    </a:lnTo>
                    <a:cubicBezTo>
                      <a:pt x="2207486" y="746936"/>
                      <a:pt x="1787402" y="328727"/>
                      <a:pt x="1270000" y="328727"/>
                    </a:cubicBezTo>
                    <a:cubicBezTo>
                      <a:pt x="752598" y="328727"/>
                      <a:pt x="332514" y="746936"/>
                      <a:pt x="330200" y="1264333"/>
                    </a:cubicBezTo>
                    <a:close/>
                  </a:path>
                </a:pathLst>
              </a:custGeom>
              <a:solidFill>
                <a:srgbClr val="536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0" y="-107369"/>
                <a:ext cx="2273497" cy="1377369"/>
              </a:xfrm>
              <a:custGeom>
                <a:avLst/>
                <a:gdLst/>
                <a:ahLst/>
                <a:cxnLst/>
                <a:rect l="l" t="t" r="r" b="b"/>
                <a:pathLst>
                  <a:path w="2273497" h="1377369" extrusionOk="0">
                    <a:moveTo>
                      <a:pt x="0" y="1377369"/>
                    </a:moveTo>
                    <a:cubicBezTo>
                      <a:pt x="0" y="834514"/>
                      <a:pt x="345038" y="351681"/>
                      <a:pt x="858625" y="175841"/>
                    </a:cubicBezTo>
                    <a:cubicBezTo>
                      <a:pt x="1372212" y="0"/>
                      <a:pt x="1940777" y="170037"/>
                      <a:pt x="2273497" y="598977"/>
                    </a:cubicBezTo>
                    <a:lnTo>
                      <a:pt x="2012588" y="801359"/>
                    </a:lnTo>
                    <a:cubicBezTo>
                      <a:pt x="1766375" y="483944"/>
                      <a:pt x="1345637" y="358116"/>
                      <a:pt x="965582" y="488238"/>
                    </a:cubicBezTo>
                    <a:cubicBezTo>
                      <a:pt x="585528" y="618360"/>
                      <a:pt x="330200" y="975656"/>
                      <a:pt x="330200" y="1377369"/>
                    </a:cubicBezTo>
                    <a:close/>
                  </a:path>
                </a:pathLst>
              </a:custGeom>
              <a:solidFill>
                <a:srgbClr val="F6A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 name="Google Shape;187;p5"/>
          <p:cNvSpPr txBox="1"/>
          <p:nvPr/>
        </p:nvSpPr>
        <p:spPr>
          <a:xfrm>
            <a:off x="10310355" y="6844601"/>
            <a:ext cx="6030900" cy="5907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a:solidFill>
                  <a:srgbClr val="FFFFFF"/>
                </a:solidFill>
                <a:latin typeface="Open Sans"/>
                <a:ea typeface="Open Sans"/>
                <a:cs typeface="Open Sans"/>
                <a:sym typeface="Open Sans"/>
              </a:rPr>
              <a:t>Target Klaster dari K-Means adalah 3 dan untuk K-NN diharapkan memiliki nilai akurasi lebih dari 80%</a:t>
            </a:r>
            <a:endParaRPr/>
          </a:p>
        </p:txBody>
      </p:sp>
      <p:grpSp>
        <p:nvGrpSpPr>
          <p:cNvPr id="188" name="Google Shape;188;p5"/>
          <p:cNvGrpSpPr/>
          <p:nvPr/>
        </p:nvGrpSpPr>
        <p:grpSpPr>
          <a:xfrm>
            <a:off x="14082617" y="5083682"/>
            <a:ext cx="1762125" cy="955550"/>
            <a:chOff x="0" y="-99316"/>
            <a:chExt cx="2349500" cy="1274066"/>
          </a:xfrm>
        </p:grpSpPr>
        <p:sp>
          <p:nvSpPr>
            <p:cNvPr id="189" name="Google Shape;189;p5"/>
            <p:cNvSpPr txBox="1"/>
            <p:nvPr/>
          </p:nvSpPr>
          <p:spPr>
            <a:xfrm>
              <a:off x="685610" y="755941"/>
              <a:ext cx="978300" cy="418800"/>
            </a:xfrm>
            <a:prstGeom prst="rect">
              <a:avLst/>
            </a:prstGeom>
            <a:noFill/>
            <a:ln>
              <a:noFill/>
            </a:ln>
          </p:spPr>
          <p:txBody>
            <a:bodyPr spcFirstLastPara="1" wrap="square" lIns="0" tIns="0" rIns="0" bIns="0" anchor="t" anchorCtr="0">
              <a:spAutoFit/>
            </a:bodyPr>
            <a:lstStyle/>
            <a:p>
              <a:pPr marL="0" marR="0" lvl="0" indent="0" algn="ctr" rtl="0">
                <a:lnSpc>
                  <a:spcPct val="140049"/>
                </a:lnSpc>
                <a:spcBef>
                  <a:spcPts val="0"/>
                </a:spcBef>
                <a:spcAft>
                  <a:spcPts val="0"/>
                </a:spcAft>
                <a:buNone/>
              </a:pPr>
              <a:r>
                <a:rPr lang="en-US" sz="2040" b="1">
                  <a:solidFill>
                    <a:srgbClr val="FFFFFF"/>
                  </a:solidFill>
                  <a:latin typeface="Open Sans"/>
                  <a:ea typeface="Open Sans"/>
                  <a:cs typeface="Open Sans"/>
                  <a:sym typeface="Open Sans"/>
                </a:rPr>
                <a:t>3</a:t>
              </a:r>
              <a:endParaRPr/>
            </a:p>
          </p:txBody>
        </p:sp>
        <p:grpSp>
          <p:nvGrpSpPr>
            <p:cNvPr id="190" name="Google Shape;190;p5"/>
            <p:cNvGrpSpPr/>
            <p:nvPr/>
          </p:nvGrpSpPr>
          <p:grpSpPr>
            <a:xfrm>
              <a:off x="0" y="-99316"/>
              <a:ext cx="2349500" cy="1274066"/>
              <a:chOff x="0" y="-107369"/>
              <a:chExt cx="2540000" cy="1377369"/>
            </a:xfrm>
          </p:grpSpPr>
          <p:sp>
            <p:nvSpPr>
              <p:cNvPr id="191" name="Google Shape;191;p5"/>
              <p:cNvSpPr/>
              <p:nvPr/>
            </p:nvSpPr>
            <p:spPr>
              <a:xfrm>
                <a:off x="0" y="5667"/>
                <a:ext cx="2540000" cy="1264333"/>
              </a:xfrm>
              <a:custGeom>
                <a:avLst/>
                <a:gdLst/>
                <a:ahLst/>
                <a:cxnLst/>
                <a:rect l="l" t="t" r="r" b="b"/>
                <a:pathLst>
                  <a:path w="2540000" h="1264333" extrusionOk="0">
                    <a:moveTo>
                      <a:pt x="0" y="1264333"/>
                    </a:moveTo>
                    <a:cubicBezTo>
                      <a:pt x="3127" y="565148"/>
                      <a:pt x="570808" y="0"/>
                      <a:pt x="1270000" y="0"/>
                    </a:cubicBezTo>
                    <a:cubicBezTo>
                      <a:pt x="1969192" y="0"/>
                      <a:pt x="2536873" y="565148"/>
                      <a:pt x="2540000" y="1264333"/>
                    </a:cubicBezTo>
                    <a:lnTo>
                      <a:pt x="2209800" y="1264333"/>
                    </a:lnTo>
                    <a:cubicBezTo>
                      <a:pt x="2207486" y="746936"/>
                      <a:pt x="1787402" y="328727"/>
                      <a:pt x="1270000" y="328727"/>
                    </a:cubicBezTo>
                    <a:cubicBezTo>
                      <a:pt x="752598" y="328727"/>
                      <a:pt x="332514" y="746936"/>
                      <a:pt x="330200" y="1264333"/>
                    </a:cubicBezTo>
                    <a:close/>
                  </a:path>
                </a:pathLst>
              </a:custGeom>
              <a:solidFill>
                <a:srgbClr val="536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0" y="-107369"/>
                <a:ext cx="2273497" cy="1377369"/>
              </a:xfrm>
              <a:custGeom>
                <a:avLst/>
                <a:gdLst/>
                <a:ahLst/>
                <a:cxnLst/>
                <a:rect l="l" t="t" r="r" b="b"/>
                <a:pathLst>
                  <a:path w="2273497" h="1377369" extrusionOk="0">
                    <a:moveTo>
                      <a:pt x="0" y="1377369"/>
                    </a:moveTo>
                    <a:cubicBezTo>
                      <a:pt x="0" y="834514"/>
                      <a:pt x="345038" y="351681"/>
                      <a:pt x="858625" y="175841"/>
                    </a:cubicBezTo>
                    <a:cubicBezTo>
                      <a:pt x="1372212" y="0"/>
                      <a:pt x="1940777" y="170037"/>
                      <a:pt x="2273497" y="598977"/>
                    </a:cubicBezTo>
                    <a:lnTo>
                      <a:pt x="2012588" y="801359"/>
                    </a:lnTo>
                    <a:cubicBezTo>
                      <a:pt x="1766375" y="483944"/>
                      <a:pt x="1345637" y="358116"/>
                      <a:pt x="965582" y="488238"/>
                    </a:cubicBezTo>
                    <a:cubicBezTo>
                      <a:pt x="585528" y="618360"/>
                      <a:pt x="330200" y="975656"/>
                      <a:pt x="330200" y="1377369"/>
                    </a:cubicBezTo>
                    <a:close/>
                  </a:path>
                </a:pathLst>
              </a:custGeom>
              <a:solidFill>
                <a:srgbClr val="F6A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5"/>
          <p:cNvPicPr preferRelativeResize="0"/>
          <p:nvPr/>
        </p:nvPicPr>
        <p:blipFill rotWithShape="1">
          <a:blip r:embed="rId3">
            <a:alphaModFix/>
          </a:blip>
          <a:srcRect t="109" b="109"/>
          <a:stretch/>
        </p:blipFill>
        <p:spPr>
          <a:xfrm>
            <a:off x="0" y="0"/>
            <a:ext cx="18288000" cy="10286999"/>
          </a:xfrm>
          <a:prstGeom prst="rect">
            <a:avLst/>
          </a:prstGeom>
          <a:noFill/>
          <a:ln>
            <a:noFill/>
          </a:ln>
        </p:spPr>
      </p:pic>
      <p:pic>
        <p:nvPicPr>
          <p:cNvPr id="198" name="Google Shape;198;p15"/>
          <p:cNvPicPr preferRelativeResize="0"/>
          <p:nvPr/>
        </p:nvPicPr>
        <p:blipFill rotWithShape="1">
          <a:blip r:embed="rId4">
            <a:alphaModFix/>
          </a:blip>
          <a:srcRect/>
          <a:stretch/>
        </p:blipFill>
        <p:spPr>
          <a:xfrm>
            <a:off x="1028700" y="784656"/>
            <a:ext cx="239123" cy="244044"/>
          </a:xfrm>
          <a:prstGeom prst="rect">
            <a:avLst/>
          </a:prstGeom>
          <a:noFill/>
          <a:ln>
            <a:noFill/>
          </a:ln>
        </p:spPr>
      </p:pic>
      <p:sp>
        <p:nvSpPr>
          <p:cNvPr id="199" name="Google Shape;199;p15"/>
          <p:cNvSpPr txBox="1"/>
          <p:nvPr/>
        </p:nvSpPr>
        <p:spPr>
          <a:xfrm>
            <a:off x="1450694" y="756081"/>
            <a:ext cx="2354700" cy="257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Arowwai Industries</a:t>
            </a:r>
            <a:endParaRPr/>
          </a:p>
        </p:txBody>
      </p:sp>
      <p:sp>
        <p:nvSpPr>
          <p:cNvPr id="200" name="Google Shape;200;p15"/>
          <p:cNvSpPr/>
          <p:nvPr/>
        </p:nvSpPr>
        <p:spPr>
          <a:xfrm>
            <a:off x="2696616" y="3168192"/>
            <a:ext cx="12894564" cy="3682066"/>
          </a:xfrm>
          <a:custGeom>
            <a:avLst/>
            <a:gdLst/>
            <a:ahLst/>
            <a:cxnLst/>
            <a:rect l="l" t="t" r="r" b="b"/>
            <a:pathLst>
              <a:path w="6724675" h="1920243" extrusionOk="0">
                <a:moveTo>
                  <a:pt x="0" y="0"/>
                </a:moveTo>
                <a:lnTo>
                  <a:pt x="6724675" y="0"/>
                </a:lnTo>
                <a:lnTo>
                  <a:pt x="6724675" y="1920243"/>
                </a:lnTo>
                <a:lnTo>
                  <a:pt x="0" y="1920243"/>
                </a:lnTo>
                <a:close/>
              </a:path>
            </a:pathLst>
          </a:custGeom>
          <a:solidFill>
            <a:srgbClr val="20252F">
              <a:alpha val="54900"/>
            </a:srgbClr>
          </a:solidFill>
          <a:ln>
            <a:noFill/>
          </a:ln>
        </p:spPr>
      </p:sp>
      <p:sp>
        <p:nvSpPr>
          <p:cNvPr id="201" name="Google Shape;201;p15"/>
          <p:cNvSpPr txBox="1"/>
          <p:nvPr/>
        </p:nvSpPr>
        <p:spPr>
          <a:xfrm>
            <a:off x="2696616" y="3773735"/>
            <a:ext cx="12894900" cy="22233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12964" b="0" i="0" u="none" strike="noStrike" cap="none">
                <a:solidFill>
                  <a:srgbClr val="F6A429"/>
                </a:solidFill>
                <a:latin typeface="Montserrat ExtraBold"/>
                <a:ea typeface="Montserrat ExtraBold"/>
                <a:cs typeface="Montserrat ExtraBold"/>
                <a:sym typeface="Montserrat ExtraBold"/>
              </a:rPr>
              <a:t>THANK YOU</a:t>
            </a:r>
            <a:endParaRPr/>
          </a:p>
        </p:txBody>
      </p:sp>
      <p:sp>
        <p:nvSpPr>
          <p:cNvPr id="202" name="Google Shape;202;p15"/>
          <p:cNvSpPr/>
          <p:nvPr/>
        </p:nvSpPr>
        <p:spPr>
          <a:xfrm>
            <a:off x="17835213" y="7063676"/>
            <a:ext cx="453113" cy="2196205"/>
          </a:xfrm>
          <a:custGeom>
            <a:avLst/>
            <a:gdLst/>
            <a:ahLst/>
            <a:cxnLst/>
            <a:rect l="l" t="t" r="r" b="b"/>
            <a:pathLst>
              <a:path w="293277" h="1421492" extrusionOk="0">
                <a:moveTo>
                  <a:pt x="0" y="0"/>
                </a:moveTo>
                <a:lnTo>
                  <a:pt x="293277" y="0"/>
                </a:lnTo>
                <a:lnTo>
                  <a:pt x="293277" y="1421492"/>
                </a:lnTo>
                <a:lnTo>
                  <a:pt x="0" y="1421492"/>
                </a:lnTo>
                <a:close/>
              </a:path>
            </a:pathLst>
          </a:custGeom>
          <a:solidFill>
            <a:srgbClr val="F6A429">
              <a:alpha val="84710"/>
            </a:srgbClr>
          </a:solidFill>
          <a:ln>
            <a:noFill/>
          </a:ln>
        </p:spPr>
      </p:sp>
      <p:sp>
        <p:nvSpPr>
          <p:cNvPr id="203" name="Google Shape;203;p15"/>
          <p:cNvSpPr txBox="1"/>
          <p:nvPr/>
        </p:nvSpPr>
        <p:spPr>
          <a:xfrm>
            <a:off x="3327103" y="7449892"/>
            <a:ext cx="11633700" cy="3396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999" b="0" i="0" u="none" strike="noStrike" cap="none">
                <a:solidFill>
                  <a:srgbClr val="FFFFFF"/>
                </a:solidFill>
                <a:latin typeface="Open Sans"/>
                <a:ea typeface="Open Sans"/>
                <a:cs typeface="Open Sans"/>
                <a:sym typeface="Open Sans"/>
              </a:rPr>
              <a:t>WWW.REALLYGREATSITE.COM</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404</Words>
  <Application>Microsoft Office PowerPoint</Application>
  <PresentationFormat>Custom</PresentationFormat>
  <Paragraphs>49</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Open Sans Light</vt:lpstr>
      <vt:lpstr>Montserrat ExtraBold</vt:lpstr>
      <vt:lpstr>Wingdings</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LENOVO</cp:lastModifiedBy>
  <cp:revision>4</cp:revision>
  <dcterms:created xsi:type="dcterms:W3CDTF">2006-08-16T00:00:00Z</dcterms:created>
  <dcterms:modified xsi:type="dcterms:W3CDTF">2022-12-21T03:55:58Z</dcterms:modified>
</cp:coreProperties>
</file>